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ink/ink1.xml" ContentType="application/inkml+xml"/>
  <Override PartName="/ppt/notesSlides/notesSlide13.xml" ContentType="application/vnd.openxmlformats-officedocument.presentationml.notesSlide+xml"/>
  <Override PartName="/ppt/ink/ink2.xml" ContentType="application/inkml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3"/>
  </p:notesMasterIdLst>
  <p:sldIdLst>
    <p:sldId id="256" r:id="rId2"/>
    <p:sldId id="266" r:id="rId3"/>
    <p:sldId id="319" r:id="rId4"/>
    <p:sldId id="317" r:id="rId5"/>
    <p:sldId id="318" r:id="rId6"/>
    <p:sldId id="321" r:id="rId7"/>
    <p:sldId id="320" r:id="rId8"/>
    <p:sldId id="322" r:id="rId9"/>
    <p:sldId id="323" r:id="rId10"/>
    <p:sldId id="324" r:id="rId11"/>
    <p:sldId id="325" r:id="rId12"/>
    <p:sldId id="327" r:id="rId13"/>
    <p:sldId id="328" r:id="rId14"/>
    <p:sldId id="269" r:id="rId15"/>
    <p:sldId id="265" r:id="rId16"/>
    <p:sldId id="257" r:id="rId17"/>
    <p:sldId id="329" r:id="rId18"/>
    <p:sldId id="330" r:id="rId19"/>
    <p:sldId id="331" r:id="rId20"/>
    <p:sldId id="332" r:id="rId21"/>
    <p:sldId id="333" r:id="rId22"/>
    <p:sldId id="334" r:id="rId23"/>
    <p:sldId id="335" r:id="rId24"/>
    <p:sldId id="336" r:id="rId25"/>
    <p:sldId id="337" r:id="rId26"/>
    <p:sldId id="338" r:id="rId27"/>
    <p:sldId id="339" r:id="rId28"/>
    <p:sldId id="340" r:id="rId29"/>
    <p:sldId id="341" r:id="rId30"/>
    <p:sldId id="296" r:id="rId31"/>
    <p:sldId id="342" r:id="rId32"/>
    <p:sldId id="297" r:id="rId33"/>
    <p:sldId id="348" r:id="rId34"/>
    <p:sldId id="344" r:id="rId35"/>
    <p:sldId id="345" r:id="rId36"/>
    <p:sldId id="346" r:id="rId37"/>
    <p:sldId id="347" r:id="rId38"/>
    <p:sldId id="349" r:id="rId39"/>
    <p:sldId id="352" r:id="rId40"/>
    <p:sldId id="350" r:id="rId41"/>
    <p:sldId id="351" r:id="rId42"/>
    <p:sldId id="354" r:id="rId43"/>
    <p:sldId id="355" r:id="rId44"/>
    <p:sldId id="353" r:id="rId45"/>
    <p:sldId id="357" r:id="rId46"/>
    <p:sldId id="356" r:id="rId47"/>
    <p:sldId id="358" r:id="rId48"/>
    <p:sldId id="284" r:id="rId49"/>
    <p:sldId id="316" r:id="rId50"/>
    <p:sldId id="264" r:id="rId51"/>
    <p:sldId id="343" r:id="rId52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7B00"/>
    <a:srgbClr val="EC67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58CD010-A058-4B45-9F61-AF236BBF704C}" v="11" dt="2023-04-14T05:54:42.72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232" autoAdjust="0"/>
    <p:restoredTop sz="72016" autoAdjust="0"/>
  </p:normalViewPr>
  <p:slideViewPr>
    <p:cSldViewPr snapToGrid="0">
      <p:cViewPr varScale="1">
        <p:scale>
          <a:sx n="47" d="100"/>
          <a:sy n="47" d="100"/>
        </p:scale>
        <p:origin x="1100" y="44"/>
      </p:cViewPr>
      <p:guideLst/>
    </p:cSldViewPr>
  </p:slideViewPr>
  <p:outlineViewPr>
    <p:cViewPr>
      <p:scale>
        <a:sx n="33" d="100"/>
        <a:sy n="33" d="100"/>
      </p:scale>
      <p:origin x="0" y="-3704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50" d="100"/>
          <a:sy n="50" d="100"/>
        </p:scale>
        <p:origin x="2708" y="2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microsoft.com/office/2016/11/relationships/changesInfo" Target="changesInfos/changesInfo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Ádám Gulácsi" userId="795bf5b8-99ed-4a08-a3d0-3a296ac1e93b" providerId="ADAL" clId="{458CD010-A058-4B45-9F61-AF236BBF704C}"/>
    <pc:docChg chg="modSld">
      <pc:chgData name="Ádám Gulácsi" userId="795bf5b8-99ed-4a08-a3d0-3a296ac1e93b" providerId="ADAL" clId="{458CD010-A058-4B45-9F61-AF236BBF704C}" dt="2023-04-14T05:54:42.729" v="11" actId="20577"/>
      <pc:docMkLst>
        <pc:docMk/>
      </pc:docMkLst>
      <pc:sldChg chg="modSp">
        <pc:chgData name="Ádám Gulácsi" userId="795bf5b8-99ed-4a08-a3d0-3a296ac1e93b" providerId="ADAL" clId="{458CD010-A058-4B45-9F61-AF236BBF704C}" dt="2023-04-14T05:54:42.729" v="11" actId="20577"/>
        <pc:sldMkLst>
          <pc:docMk/>
          <pc:sldMk cId="1495882953" sldId="320"/>
        </pc:sldMkLst>
        <pc:spChg chg="mod">
          <ac:chgData name="Ádám Gulácsi" userId="795bf5b8-99ed-4a08-a3d0-3a296ac1e93b" providerId="ADAL" clId="{458CD010-A058-4B45-9F61-AF236BBF704C}" dt="2023-04-14T05:54:42.729" v="11" actId="20577"/>
          <ac:spMkLst>
            <pc:docMk/>
            <pc:sldMk cId="1495882953" sldId="320"/>
            <ac:spMk id="3" creationId="{2DE284F4-33ED-E7AD-4895-E580A994E7A3}"/>
          </ac:spMkLst>
        </pc:spChg>
      </pc:sldChg>
      <pc:sldChg chg="addSp modSp">
        <pc:chgData name="Ádám Gulácsi" userId="795bf5b8-99ed-4a08-a3d0-3a296ac1e93b" providerId="ADAL" clId="{458CD010-A058-4B45-9F61-AF236BBF704C}" dt="2023-04-14T05:54:34.868" v="9" actId="20577"/>
        <pc:sldMkLst>
          <pc:docMk/>
          <pc:sldMk cId="598608284" sldId="327"/>
        </pc:sldMkLst>
        <pc:spChg chg="mod">
          <ac:chgData name="Ádám Gulácsi" userId="795bf5b8-99ed-4a08-a3d0-3a296ac1e93b" providerId="ADAL" clId="{458CD010-A058-4B45-9F61-AF236BBF704C}" dt="2023-04-14T05:54:34.868" v="9" actId="20577"/>
          <ac:spMkLst>
            <pc:docMk/>
            <pc:sldMk cId="598608284" sldId="327"/>
            <ac:spMk id="3" creationId="{2DE284F4-33ED-E7AD-4895-E580A994E7A3}"/>
          </ac:spMkLst>
        </pc:spChg>
        <pc:inkChg chg="add">
          <ac:chgData name="Ádám Gulácsi" userId="795bf5b8-99ed-4a08-a3d0-3a296ac1e93b" providerId="ADAL" clId="{458CD010-A058-4B45-9F61-AF236BBF704C}" dt="2023-04-13T15:21:24.478" v="6"/>
          <ac:inkMkLst>
            <pc:docMk/>
            <pc:sldMk cId="598608284" sldId="327"/>
            <ac:inkMk id="11" creationId="{3DAB35E7-9748-CCFF-37A2-3DB6FD06E5F9}"/>
          </ac:inkMkLst>
        </pc:inkChg>
      </pc:sldChg>
      <pc:sldChg chg="addSp">
        <pc:chgData name="Ádám Gulácsi" userId="795bf5b8-99ed-4a08-a3d0-3a296ac1e93b" providerId="ADAL" clId="{458CD010-A058-4B45-9F61-AF236BBF704C}" dt="2023-04-13T15:21:24.478" v="6"/>
        <pc:sldMkLst>
          <pc:docMk/>
          <pc:sldMk cId="1318037473" sldId="328"/>
        </pc:sldMkLst>
        <pc:inkChg chg="add">
          <ac:chgData name="Ádám Gulácsi" userId="795bf5b8-99ed-4a08-a3d0-3a296ac1e93b" providerId="ADAL" clId="{458CD010-A058-4B45-9F61-AF236BBF704C}" dt="2023-04-13T15:21:24.478" v="6"/>
          <ac:inkMkLst>
            <pc:docMk/>
            <pc:sldMk cId="1318037473" sldId="328"/>
            <ac:inkMk id="6" creationId="{A204117B-20ED-B285-974A-640AD1A22256}"/>
          </ac:inkMkLst>
        </pc:inkChg>
      </pc:sldChg>
      <pc:sldChg chg="addSp modSp mod modAnim">
        <pc:chgData name="Ádám Gulácsi" userId="795bf5b8-99ed-4a08-a3d0-3a296ac1e93b" providerId="ADAL" clId="{458CD010-A058-4B45-9F61-AF236BBF704C}" dt="2023-04-13T10:03:55.745" v="5"/>
        <pc:sldMkLst>
          <pc:docMk/>
          <pc:sldMk cId="3262741442" sldId="329"/>
        </pc:sldMkLst>
        <pc:grpChg chg="add mod">
          <ac:chgData name="Ádám Gulácsi" userId="795bf5b8-99ed-4a08-a3d0-3a296ac1e93b" providerId="ADAL" clId="{458CD010-A058-4B45-9F61-AF236BBF704C}" dt="2023-04-13T10:03:17.964" v="1" actId="1076"/>
          <ac:grpSpMkLst>
            <pc:docMk/>
            <pc:sldMk cId="3262741442" sldId="329"/>
            <ac:grpSpMk id="2" creationId="{E52B7F8E-7042-F142-D942-12F8BE465705}"/>
          </ac:grpSpMkLst>
        </pc:grpChg>
        <pc:picChg chg="mod">
          <ac:chgData name="Ádám Gulácsi" userId="795bf5b8-99ed-4a08-a3d0-3a296ac1e93b" providerId="ADAL" clId="{458CD010-A058-4B45-9F61-AF236BBF704C}" dt="2023-04-13T10:03:12.969" v="0"/>
          <ac:picMkLst>
            <pc:docMk/>
            <pc:sldMk cId="3262741442" sldId="329"/>
            <ac:picMk id="3" creationId="{E3FA6BB0-7D54-B1CF-C94B-2A183F61B971}"/>
          </ac:picMkLst>
        </pc:picChg>
        <pc:picChg chg="mod">
          <ac:chgData name="Ádám Gulácsi" userId="795bf5b8-99ed-4a08-a3d0-3a296ac1e93b" providerId="ADAL" clId="{458CD010-A058-4B45-9F61-AF236BBF704C}" dt="2023-04-13T10:03:12.969" v="0"/>
          <ac:picMkLst>
            <pc:docMk/>
            <pc:sldMk cId="3262741442" sldId="329"/>
            <ac:picMk id="6" creationId="{C2A1EB4E-D419-D87A-0F42-4D595A0F1C70}"/>
          </ac:picMkLst>
        </pc:picChg>
        <pc:picChg chg="add mod">
          <ac:chgData name="Ádám Gulácsi" userId="795bf5b8-99ed-4a08-a3d0-3a296ac1e93b" providerId="ADAL" clId="{458CD010-A058-4B45-9F61-AF236BBF704C}" dt="2023-04-13T10:03:17.964" v="1" actId="1076"/>
          <ac:picMkLst>
            <pc:docMk/>
            <pc:sldMk cId="3262741442" sldId="329"/>
            <ac:picMk id="7" creationId="{568D8A89-9855-E652-C07E-4290F2A600F1}"/>
          </ac:picMkLst>
        </pc:picChg>
        <pc:picChg chg="add mod">
          <ac:chgData name="Ádám Gulácsi" userId="795bf5b8-99ed-4a08-a3d0-3a296ac1e93b" providerId="ADAL" clId="{458CD010-A058-4B45-9F61-AF236BBF704C}" dt="2023-04-13T10:03:17.964" v="1" actId="1076"/>
          <ac:picMkLst>
            <pc:docMk/>
            <pc:sldMk cId="3262741442" sldId="329"/>
            <ac:picMk id="8" creationId="{99171B62-F176-13B8-2ECB-22B60A799B3A}"/>
          </ac:picMkLst>
        </pc:pic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2.13592" units="1/cm"/>
          <inkml:channelProperty channel="Y" name="resolution" value="62.42775" units="1/cm"/>
          <inkml:channelProperty channel="T" name="resolution" value="1" units="1/dev"/>
        </inkml:channelProperties>
      </inkml:inkSource>
      <inkml:timestamp xml:id="ts0" timeString="2023-04-13T14:28:15.05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15363 9701 0,'0'0'15,"0"-17"48,0-1-47,106-282 15,-53 124-16,88-653 1,-141 617 0,0-176-1,18-53 1,0 371 0,-18-36-1,53 0 1,-53 53 15,35 0-15,-18 35-1,1 1 1,0 17 0,-18-35-1,35-18 16,0 17-31,-17 1 32,0-18-17,-1 18 1,-17 17 0,71-35-1,-1-17 1,1-1-1,-1 18 1,-70 36 0,36 17-1,-19-18 1,1 18 0</inkml:trace>
  <inkml:trace contextRef="#ctx0" brushRef="#br0" timeOffset="1093.28">15416 6456 0,'0'17'16,"0"1"-1,18-18 1,-18 18 0,18-18-1,-1 70 1,19 19 0,52 52-1,-35-18-15,17 36 16,424 1164 31,-370-865-16,-89-281 0,18-18 16,-53-89 0,35-35-31,-17-17-1,17 17 1,0 1-1,-17-36 1,-18 17 0,-18-17-1,1 0 1,-19 0 0,19 0-1,-1 0 1,0 0 15,18-17-15</inkml:trace>
  <inkml:trace contextRef="#ctx0" brushRef="#br0" timeOffset="4721.5">16916 5856 0,'17'0'62,"1"0"-46,0-18 46,-18 1-46,17 17-16,19-18 16,16-35 15,-16 36-15,-1 17-1,0-18 1,-17 0-1,0 1 1,-1 17 0,1 0-1,-18-18 1,17 18 0,1-18-1,-36 18 95,1 0-95,-1 18-15,1-18 16,-1 18-16,-17 17 31,17-17-15,0-1-16,1 19 15,-1-19 1,18 18 15,-18 18-15,1-53-16,-1 36 31,1-19-15,17 19-1,0 16 1,0-34 0,0 35-1,17-18 1,-17-17-1,18 35 1,-18-35 0,0-1-1,0 1 17</inkml:trace>
  <inkml:trace contextRef="#ctx0" brushRef="#br0" timeOffset="6852.77">14217 5521 0,'0'18'109,"0"-1"-93,0 1 0,18-18-1,-18 18 1,0-1 15,0 1 0,0-1 1,0 1-17,0 0 1,0-1-1,0 1 17,0 0-17,0-1 1,0 1 0,0 0-1,0-1 1,0 1 15,0-1-15,17-17 31,1 0-16,0 0-16,-1 0 17,1 0-17,-1 0-15,1-17 16,0 17 0,-1 0-1,1-18 1,17 1-1,-17-1 1,0 18 0,-1 0-1,1 0-15,-1 0 16,19 0 0,-1 0-1,-17 0 1,17 18 15,0-1-31,-17-17 31,-1 0 1</inkml:trace>
  <inkml:trace contextRef="#ctx0" brushRef="#br0" timeOffset="8031.28">14429 5574 0,'0'18'31,"0"-1"0,17 1 47,-17-1-62,0 1-1,0 0 1,18-18 0,-18 17-16,0 1 47,0 0-32,0-1-15,0 19 16,0-19-1,0 1 17,18-1-32,-18 1 31,0 0-15,17-1-1,-17 1 1,0 0 15,0-1-15,0 1 15,0 0 47</inkml:trace>
  <inkml:trace contextRef="#ctx0" brushRef="#br0" timeOffset="10134.94">13282 5627 0,'-18'0'46,"1"0"-30,-1 0 31,1 0-16,-1 0-15,-17 0-16,17 0 15,-17 0-15,17 0 16,-52 17 0,52 1-1,0 0 1,18-1 0,0 1-1,0 0 32,0-1-31,18-17-1,-18 18 1,18 0 0,-1-1-1,1-17 1,-1 0-1,1 0 1,0 0 0,-1 0-1,1 0 1,0 0 0,-1 0-1,1 0 1,0 0-1,-1 18 1,1-18 0,-1 0 15,1 0-15,-18 17 15,0 1 0,18-18-31,-18 18 16,0-1-1,17 1 1,-17 0 15,0-1 0,0 1 1,0 0-17,0-1 17,-17-17 30,17-17-31,-18 17-31,18-18 0,-35 18 16,17-18 0,1 18-1,-1-17 1,0 17 15,1-18 0,-1 0-31,0 1 32,1-1-17,-1 0 1,18 1 31,0-1 46,18 18-61,-18-17-17,0-1 32,17 18-31</inkml:trace>
  <inkml:trace contextRef="#ctx0" brushRef="#br0" timeOffset="10416.29">13123 5733 0,'0'-18'15,"18"0"1,-18 1-1,0-19 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2.13592" units="1/cm"/>
          <inkml:channelProperty channel="Y" name="resolution" value="62.42775" units="1/cm"/>
          <inkml:channelProperty channel="T" name="resolution" value="1" units="1/dev"/>
        </inkml:channelProperties>
      </inkml:inkSource>
      <inkml:timestamp xml:id="ts0" timeString="2023-04-13T14:28:58.01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20743 9278 0,'0'88'187,"-35"0"-187,17-17 16,-52 70 31,70-123-32,0-1 1,0 19 0,0-1-1,0-17 1,0-1-1,0 1 17,0-1-17,0 1-15,0 0 47,0-1-47,0 1 31,0 0-15,-18-1 0,18 1-1,-17 0-15,17-1 16,-18 1 0</inkml:trace>
  <inkml:trace contextRef="#ctx0" brushRef="#br0" timeOffset="86618.81">19808 6632 0,'-17'0'15,"-1"0"32,1 0 16,-1 0-32,0 0 0,1 0-15,-1 18 0,-17-18-1,17 0-15,0 18 16,-17-1-1,35 1 1,-17-18 0,17-18 1046,17 18-1062,1 0 16,-1 0 15,1 0-15,0 0 46,-1 0-46,-17-17 15,18 17-31,0 0 16,-1 0-1,1 0 1,-18-18 31,18 0-32,-18 1 1,17-1 0,-17 0 15,0 36 297,0 0-328,0-1 31,18 1-31,-1 0 16,-17 17-16,0 0 16,0 18-1,0 0 1,0-18-1,0-17 17,0 17-17,0-17 1,0-1 0,0 1-1,0 0 1,0-1 15,0 1 0,-17-18-15,17 18 140</inkml:trace>
  <inkml:trace contextRef="#ctx0" brushRef="#br0" timeOffset="89822.2">18080 6615 0,'18'0'297,"-1"0"-234,1 0-48,-1 0 1,1 0 0,0 0-1,-1 0 17,1 0-1,0 0 16,-1 0 46,1 0-77,0 0 0,-18 17-1,17 1 1,-17 17 15,0 0 0,0-17 1,0 0-17,0-1 17,0 1-1,0 0-16,-17-1 1,17 1 0,-18 0 15,18-1-15,-18-17-16,18 18 15,-17-1 1,-1 19-1,18-19 1,-18 19 0,1-19-1,-1-17 1,0 0 0,1 0-1,34 0 141,19 0-124,-19 0-17,1 0 1,0 0-16,17 0 16,0 0-1,-17 0 16,-1 0-15,1 0 0,0 0-1,-1 0 95,1 0-79,0 0 0</inkml:trace>
  <inkml:trace contextRef="#ctx0" brushRef="#br0" timeOffset="91772.54">17251 6526 0,'-18'18'15,"18"0"16,0-1 1,0 1-17,0 0 17,-17-1-17,-1-17 1,18 18-1,-18 0-15,1-1 16,-1 1 15,0-1-31,-17 1 16,0 17 0,17 1 15,1-36-16,17 17 1,0 1 0,0 0 31,-18-1-32,0-17 1,18 18-1,-17-18 1,-1 0 0,36 0 93,-1 0-93,1 0-1,0 0 1,-18-18 0,17 1-1,1 17 1,17-18-1,-17 0-15,17 18 16,36-17 0,-36 17-1,0 0 1,0 0 0,36 0-1,-53 0 1,34 0-1,-34 0 1,0 0 15,-1 0-15,1 0 0,0 0-1,-1 0 1,1 0-1,0 0 1</inkml:trace>
  <inkml:trace contextRef="#ctx0" brushRef="#br0" timeOffset="92739.07">17480 6703 0,'0'17'63,"0"1"-32,0 0-15,0-1-1,0 1 1,0 0 15,0-1-15,0 1-1,0 0 1,-18-18 0,18 35-1,-17-35 17,17 17-32,0 1 15,-18 0 16,18-1-15,0 1 0,-17 0 15,-1-18-15,18 17-1,-18-17-15,18 18 16,0 0-1,0-1 1,0-34 62</inkml:trace>
  <inkml:trace contextRef="#ctx0" brushRef="#br0" timeOffset="95301.15">15804 6668 0,'0'-18'62,"0"0"-46,-17 18-1,-1-17 17,1 17-17,17-18-15,-36 0 16,19 1-1,-36 17 17,35 0-32,-17 0 31,17 0-15,1 0-16,-1 0 15,-35 0 32,18 17-16,-18 1 32,35 17-32,0-17 0,18 17 1,0 0 14,18-35-14,0 0-17,-1 0 1,19 0 0,-19 0-1,1 0 1,17 0-1,-17 0 1,17 0 0,-17 0 15,-1 18-15,1-18-1,0 0 1,17 18-1,-35-1 1,18 1 0,-1 0-1,1-1 1,0 1 0,-18 0 15,0-1-31,0 1 15,0-1 17,0 1-17,0 0 1,-18-1 31,0 1-47,18 0 15,-17-18 1,-1 17 0,-17-17-1,-1 0 1,19 0 0,-1-17 15,1-1-16,-1 0 1,0 18 0,-17 0-1,17-35 1,-17-18 0,17 36-1,1 17 1,17-36-1,0 19 1,35-19 15,-17 36-15,-1-17 0,19 17-1,-1 0 1,-17 0-16,-1 0 15,-17-18 1,35 0 0,1 18 15,-1-17-15,-17-1-1,52 1 1,-52 17-1,35-36 1,-36 19 0,19-1-1,-19 18 17,1 0-17</inkml:trace>
  <inkml:trace contextRef="#ctx0" brushRef="#br0" timeOffset="97815.55">13335 7003 0,'18'-18'47,"-1"0"-31,1 18-1,0-17 1,-1 17 0,-17-18-1,18 0 1,-1 1-1,-17-1 1,18 1 0,0 17-1,-1-18 1,19 0 0,-1-17-1,-17 17 1,34 1-1,-52-1 1,18 0 0,0 1-1,-1-1 1,1 1 0,0-1-1,-1 18 63,1 0 0,-18-18-62,18 18 0,-18 18 140,0 17-125,0-17-15,-18-1-1,18 1 1,0 0 0,-18 17-1,18-17-15,-17 17 32,-1-17-17,18 17 1,-18 0-1,1-17 1,17-1 15,0 1-15,0 0 0,0-1-1,0 1 1,0 0-1,0 17 1,0 0 0,0-17-1,0-1 1,0 1 15</inkml:trace>
  <inkml:trace contextRef="#ctx0" brushRef="#br0" timeOffset="100545.81">14288 6668 0,'-18'0'109,"0"0"-93,1 0-1,-1 0 1,0 0 0,1 0-1,17 17 16,-71 1 1,36-1-1,35 19 0,-18 17 0,18-18 32,0-17-47,0-1-1,0 1 1,-17-1-1,17 1 1,0 0 31,0-1-31,0 1 15,0 0-31,0-1 15,0 19 17,0 16-17,17-16 1,1 34 31,-1-52-47,1-18 15,0 0 17,-1 0-17,1 0-15,35 0 63,-18 0-1,-17 0-46,0 0 0,-1 0-1,1 0 1,-1 0-1,1 0 1,0-18 0,-18 1-1,0-1 17,0 0-1,0 1 16,0-1-32,0 0 17,0 1-17,0-1 16,-18 18-15,0 0 47,1 0-48,-1 0 16,1 0-15,-1 0 15,0 0-15,1 0 0,-1 0 15,0 0-16,1 0 1,-1 0 0,0 0-1,1 0 1,-1 0 78,0 0-63,18 18 0,0-1 0,0 1 110</inkml:trace>
  <inkml:trace contextRef="#ctx0" brushRef="#br0" timeOffset="118260.88">17110 10372 0,'-36'0'234,"-16"0"-218,-142 17 31,141 1-47,-53 17 31,88-17-15,0 0-16,1-1 15,-1 18 1,1-17 0,-1 17-1,0 18 1,1 0 0,-1 18-1,18-18 1,0 0-1,0-18 1,0 0 0,0 18 15,0-35-15,0 17 15,18-35-16,-18 18-15,17-1 32,1-17-32,17 18 31,-17-1-15,-1 1-1,36 17 1,-35-35-1,0 0 1,52 0 0,-52 0-1,35 0 1,-36 0 0,36 0-1,-35 0 1,35-17-1,-18-1 1,-17 0 0,-1 1-1,19-18 1,-1-1 0,-17 19-1,17-19 1,-17 19-1,-1-1 1,1 0 0,-18 1 15,0-1-15,0 1-1,0-1 1,0-17 15,0 17-31,0 0 16,17 1-1,1-36 1,-18 35 0,0 1-1,0-1 1,0 0-1,0-17 17,0 17-1,0 1 16,0-1-16,0 0 16,-18 1-31,1 17 30,-1-18-30,1 18 15,-1 0-31,0 0 32,1 0-17,-1 0 16,0 0 1,18 18-17,0-1 1,0 1 15</inkml:trace>
  <inkml:trace contextRef="#ctx0" brushRef="#br0" timeOffset="120407.03">19456 10848 0,'35'-71'203,"71"-52"-203,-36-36 16,36 0-1,106-123 1,-142 194-16,1-71 16,-36 89-1,1 34 1,-19 1 0,1 17-1,-18 1 1,0 34 78,0 1-79,0 0 1,0-1-1,0 1 17,0 0-17,0-1 1,0 36 0,-18 35-1,1 106 1,-19 142-1,19-195 1,-1-53 0,18-53-1,0 0 1,0 1 0,0-19-1,-18-17 1,1 36-1,17 17 1,0-36 0,0 1-1,0 35 1,0-18 0,0 18-1,0 70 1,0-70-1,0 18 1,0-53 15,0-1-15,0 1 0,17-1 30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3895AF-2C5E-42A7-A19C-81E60D920F45}" type="datetimeFigureOut">
              <a:rPr lang="en-GB" smtClean="0"/>
              <a:t>14/04/2023</a:t>
            </a:fld>
            <a:endParaRPr lang="en-GB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GB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4CFFEF-F749-421E-80A3-F83F42CC6E3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22207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CFFEF-F749-421E-80A3-F83F42CC6E37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04706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CFFEF-F749-421E-80A3-F83F42CC6E37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32663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CFFEF-F749-421E-80A3-F83F42CC6E37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67693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now you know how to convert from decimal to binary, </a:t>
            </a:r>
            <a:r>
              <a:rPr lang="en-GB" dirty="0" err="1"/>
              <a:t>yaay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CFFEF-F749-421E-80A3-F83F42CC6E37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63161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22 in decimal (16 + 4 + 2)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CFFEF-F749-421E-80A3-F83F42CC6E37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92068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all about information </a:t>
            </a:r>
            <a:r>
              <a:rPr lang="en-GB" dirty="0">
                <a:sym typeface="Wingdings" panose="05000000000000000000" pitchFamily="2" charset="2"/>
              </a:rPr>
              <a:t> converting it to binary, modelling it</a:t>
            </a:r>
            <a:endParaRPr lang="en-GB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CFFEF-F749-421E-80A3-F83F42CC6E37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71151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it has to do with this man</a:t>
            </a:r>
          </a:p>
          <a:p>
            <a:r>
              <a:rPr lang="en-GB" dirty="0"/>
              <a:t>father of modern computers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CFFEF-F749-421E-80A3-F83F42CC6E37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20456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physics, electricity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CFFEF-F749-421E-80A3-F83F42CC6E37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78205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GB" dirty="0"/>
              <a:t>computers</a:t>
            </a:r>
            <a:r>
              <a:rPr lang="hu-HU" dirty="0"/>
              <a:t>: </a:t>
            </a:r>
            <a:r>
              <a:rPr lang="en-GB" dirty="0"/>
              <a:t>capacitor</a:t>
            </a:r>
            <a:r>
              <a:rPr lang="hu-HU" dirty="0"/>
              <a:t>, </a:t>
            </a:r>
            <a:r>
              <a:rPr lang="hu-HU" dirty="0" err="1"/>
              <a:t>tran</a:t>
            </a:r>
            <a:r>
              <a:rPr lang="en-GB" dirty="0"/>
              <a:t>sis</a:t>
            </a:r>
            <a:r>
              <a:rPr lang="hu-HU" dirty="0"/>
              <a:t>tor</a:t>
            </a:r>
            <a:endParaRPr lang="en-GB" dirty="0"/>
          </a:p>
          <a:p>
            <a:pPr lvl="1"/>
            <a:r>
              <a:rPr lang="en-GB" dirty="0"/>
              <a:t>HDDs</a:t>
            </a:r>
            <a:r>
              <a:rPr lang="hu-HU" dirty="0"/>
              <a:t>: </a:t>
            </a:r>
            <a:r>
              <a:rPr lang="en-GB" dirty="0"/>
              <a:t>direction of magnetization</a:t>
            </a:r>
            <a:endParaRPr lang="hu-HU" dirty="0"/>
          </a:p>
          <a:p>
            <a:pPr lvl="1"/>
            <a:r>
              <a:rPr lang="en-GB" dirty="0"/>
              <a:t>optical drives</a:t>
            </a:r>
            <a:r>
              <a:rPr lang="hu-HU" dirty="0"/>
              <a:t>: </a:t>
            </a:r>
            <a:r>
              <a:rPr lang="en-GB" dirty="0"/>
              <a:t>pits and lands</a:t>
            </a:r>
            <a:r>
              <a:rPr lang="hu-HU" dirty="0"/>
              <a:t> (</a:t>
            </a:r>
            <a:r>
              <a:rPr lang="en-GB" dirty="0"/>
              <a:t>light</a:t>
            </a:r>
            <a:r>
              <a:rPr lang="hu-HU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CFFEF-F749-421E-80A3-F83F42CC6E37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81260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CFFEF-F749-421E-80A3-F83F42CC6E37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124988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how do digital images work? any words?</a:t>
            </a:r>
          </a:p>
          <a:p>
            <a:r>
              <a:rPr lang="en-GB" dirty="0"/>
              <a:t>remember: IT is about coding stuff to binary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CFFEF-F749-421E-80A3-F83F42CC6E37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96981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CFFEF-F749-421E-80A3-F83F42CC6E37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376261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CFFEF-F749-421E-80A3-F83F42CC6E37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148850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what is the resolution of  this image?</a:t>
            </a:r>
          </a:p>
          <a:p>
            <a:r>
              <a:rPr lang="en-GB" dirty="0"/>
              <a:t>how many pixels we need to store information about?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CFFEF-F749-421E-80A3-F83F42CC6E37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836225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one of the worst ways to store an image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CFFEF-F749-421E-80A3-F83F42CC6E37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103700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from painting</a:t>
            </a:r>
          </a:p>
          <a:p>
            <a:r>
              <a:rPr lang="en-GB" dirty="0"/>
              <a:t>mixing primary </a:t>
            </a:r>
            <a:r>
              <a:rPr lang="en-GB" dirty="0" err="1"/>
              <a:t>colors</a:t>
            </a:r>
            <a:endParaRPr lang="en-GB" dirty="0"/>
          </a:p>
          <a:p>
            <a:r>
              <a:rPr lang="en-GB" dirty="0"/>
              <a:t>1 byte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CFFEF-F749-421E-80A3-F83F42CC6E37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911879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0 and 255, respectively</a:t>
            </a:r>
          </a:p>
          <a:p>
            <a:r>
              <a:rPr lang="en-GB" dirty="0"/>
              <a:t>how much data we need for 1 </a:t>
            </a:r>
            <a:r>
              <a:rPr lang="en-GB" dirty="0" err="1"/>
              <a:t>px</a:t>
            </a:r>
            <a:r>
              <a:rPr lang="en-GB" dirty="0"/>
              <a:t>? </a:t>
            </a:r>
            <a:r>
              <a:rPr lang="en-GB" dirty="0">
                <a:sym typeface="Wingdings" panose="05000000000000000000" pitchFamily="2" charset="2"/>
              </a:rPr>
              <a:t> 3 bytes, 1 for each primary </a:t>
            </a:r>
            <a:r>
              <a:rPr lang="en-GB" dirty="0" err="1">
                <a:sym typeface="Wingdings" panose="05000000000000000000" pitchFamily="2" charset="2"/>
              </a:rPr>
              <a:t>color</a:t>
            </a:r>
            <a:endParaRPr lang="en-GB" dirty="0">
              <a:sym typeface="Wingdings" panose="05000000000000000000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CFFEF-F749-421E-80A3-F83F42CC6E37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44242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what does resolution mean again?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CFFEF-F749-421E-80A3-F83F42CC6E37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942271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eight million, two hundred and ninety four thousand, 400 hundred pixels</a:t>
            </a:r>
          </a:p>
          <a:p>
            <a:r>
              <a:rPr lang="en-GB" dirty="0"/>
              <a:t>how much data?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CFFEF-F749-421E-80A3-F83F42CC6E37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676132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onehundred</a:t>
            </a:r>
            <a:r>
              <a:rPr lang="en-GB" dirty="0"/>
              <a:t> </a:t>
            </a:r>
            <a:r>
              <a:rPr lang="en-GB" dirty="0" err="1"/>
              <a:t>ninetynine</a:t>
            </a:r>
            <a:r>
              <a:rPr lang="en-GB" dirty="0"/>
              <a:t> million,</a:t>
            </a:r>
          </a:p>
          <a:p>
            <a:r>
              <a:rPr lang="en-GB" dirty="0" err="1"/>
              <a:t>sixtyfive</a:t>
            </a:r>
            <a:r>
              <a:rPr lang="en-GB" dirty="0"/>
              <a:t> thousand,</a:t>
            </a:r>
          </a:p>
          <a:p>
            <a:r>
              <a:rPr lang="en-GB" dirty="0"/>
              <a:t>6 hundred 1s and 0s</a:t>
            </a:r>
          </a:p>
          <a:p>
            <a:endParaRPr lang="en-GB" dirty="0"/>
          </a:p>
          <a:p>
            <a:r>
              <a:rPr lang="en-GB" dirty="0"/>
              <a:t>now imagine videos, streams…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CFFEF-F749-421E-80A3-F83F42CC6E37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440020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CFFEF-F749-421E-80A3-F83F42CC6E37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07755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CFFEF-F749-421E-80A3-F83F42CC6E37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6045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all about information </a:t>
            </a:r>
            <a:r>
              <a:rPr lang="en-GB" dirty="0">
                <a:sym typeface="Wingdings" panose="05000000000000000000" pitchFamily="2" charset="2"/>
              </a:rPr>
              <a:t> converting it to binary, modelling it</a:t>
            </a:r>
            <a:endParaRPr lang="en-GB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CFFEF-F749-421E-80A3-F83F42CC6E37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760649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remember this one from last time?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CFFEF-F749-421E-80A3-F83F42CC6E37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3239734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how can we solve this?</a:t>
            </a:r>
          </a:p>
          <a:p>
            <a:endParaRPr lang="en-GB" dirty="0"/>
          </a:p>
          <a:p>
            <a:r>
              <a:rPr lang="en-GB" dirty="0"/>
              <a:t>diameter vs radius, we also need PI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CFFEF-F749-421E-80A3-F83F42CC6E37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739461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how many inputs and outputs do we need?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CFFEF-F749-421E-80A3-F83F42CC6E37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649818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we can use as many parameters / arguments as we want</a:t>
            </a:r>
          </a:p>
          <a:p>
            <a:r>
              <a:rPr lang="en-GB" dirty="0"/>
              <a:t>they will be separated by a space on the std. output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CFFEF-F749-421E-80A3-F83F42CC6E37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576312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extra functionality which is not included by default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CFFEF-F749-421E-80A3-F83F42CC6E37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665057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CFFEF-F749-421E-80A3-F83F42CC6E37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334501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CFFEF-F749-421E-80A3-F83F42CC6E37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7277922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fully qualified name</a:t>
            </a:r>
          </a:p>
          <a:p>
            <a:endParaRPr lang="en-GB" dirty="0"/>
          </a:p>
          <a:p>
            <a:r>
              <a:rPr lang="en-GB" dirty="0"/>
              <a:t>it is a variable, just like our variables </a:t>
            </a:r>
            <a:r>
              <a:rPr lang="en-GB" dirty="0">
                <a:sym typeface="Wingdings" panose="05000000000000000000" pitchFamily="2" charset="2"/>
              </a:rPr>
              <a:t> but this avoids ambiguity</a:t>
            </a:r>
          </a:p>
          <a:p>
            <a:r>
              <a:rPr lang="en-GB" dirty="0">
                <a:sym typeface="Wingdings" panose="05000000000000000000" pitchFamily="2" charset="2"/>
              </a:rPr>
              <a:t>(2 shoeboxes with same labels in different aisles –&gt; which one to use? this makes it clear)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CFFEF-F749-421E-80A3-F83F42CC6E37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669113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CFFEF-F749-421E-80A3-F83F42CC6E37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284068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CFFEF-F749-421E-80A3-F83F42CC6E37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01852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theory time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CFFEF-F749-421E-80A3-F83F42CC6E37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263444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creating reusable codes</a:t>
            </a:r>
          </a:p>
          <a:p>
            <a:r>
              <a:rPr lang="en-GB" dirty="0"/>
              <a:t>these languages do this with functions!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CFFEF-F749-421E-80A3-F83F42CC6E37}" type="slidenum">
              <a:rPr lang="en-GB" smtClean="0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549885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examples of functions: vending machine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CFFEF-F749-421E-80A3-F83F42CC6E37}" type="slidenum">
              <a:rPr lang="en-GB" smtClean="0"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069419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CFFEF-F749-421E-80A3-F83F42CC6E37}" type="slidenum">
              <a:rPr lang="en-GB" smtClean="0"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177402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CFFEF-F749-421E-80A3-F83F42CC6E37}" type="slidenum">
              <a:rPr lang="en-GB" smtClean="0"/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355990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 a way we are creating a new black box</a:t>
            </a:r>
          </a:p>
          <a:p>
            <a:r>
              <a:rPr lang="en-GB" dirty="0"/>
              <a:t>like creating a new EXCEL function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CFFEF-F749-421E-80A3-F83F42CC6E37}" type="slidenum">
              <a:rPr lang="en-GB" smtClean="0"/>
              <a:t>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162361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CFFEF-F749-421E-80A3-F83F42CC6E37}" type="slidenum">
              <a:rPr lang="en-GB" smtClean="0"/>
              <a:t>45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480950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CFFEF-F749-421E-80A3-F83F42CC6E37}" type="slidenum">
              <a:rPr lang="en-GB" smtClean="0"/>
              <a:t>46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832010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CFFEF-F749-421E-80A3-F83F42CC6E37}" type="slidenum">
              <a:rPr lang="en-GB" smtClean="0"/>
              <a:t>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423769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CFFEF-F749-421E-80A3-F83F42CC6E37}" type="slidenum">
              <a:rPr lang="en-GB" smtClean="0"/>
              <a:t>48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398604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CFFEF-F749-421E-80A3-F83F42CC6E37}" type="slidenum">
              <a:rPr lang="en-GB" smtClean="0"/>
              <a:t>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30103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how does it 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CFFEF-F749-421E-80A3-F83F42CC6E37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746206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CFFEF-F749-421E-80A3-F83F42CC6E37}" type="slidenum">
              <a:rPr lang="en-GB" smtClean="0"/>
              <a:t>50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544696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CFFEF-F749-421E-80A3-F83F42CC6E37}" type="slidenum">
              <a:rPr lang="en-GB" smtClean="0"/>
              <a:t>51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2079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CFFEF-F749-421E-80A3-F83F42CC6E37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54644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CFFEF-F749-421E-80A3-F83F42CC6E37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81563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1873 = 1873 wow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CFFEF-F749-421E-80A3-F83F42CC6E37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5583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CFFEF-F749-421E-80A3-F83F42CC6E37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13258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7200"/>
            </a:lvl1pPr>
          </a:lstStyle>
          <a:p>
            <a:r>
              <a:rPr lang="hu-HU" dirty="0"/>
              <a:t>Mintacím szerkesztése</a:t>
            </a:r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4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 dirty="0"/>
              <a:t>Kattintson ide az alcím mintájának szerkesztéséhez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A07F5-D0B4-4156-ADB3-999FF7307535}" type="datetimeFigureOut">
              <a:rPr lang="hu-HU" smtClean="0"/>
              <a:t>2023. 04. 14.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663CF-3BF2-4F10-BD72-1B3B5FBE2B2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792526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A07F5-D0B4-4156-ADB3-999FF7307535}" type="datetimeFigureOut">
              <a:rPr lang="hu-HU" smtClean="0"/>
              <a:t>2023. 04. 14.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663CF-3BF2-4F10-BD72-1B3B5FBE2B2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742846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A07F5-D0B4-4156-ADB3-999FF7307535}" type="datetimeFigureOut">
              <a:rPr lang="hu-HU" smtClean="0"/>
              <a:t>2023. 04. 14.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663CF-3BF2-4F10-BD72-1B3B5FBE2B2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060113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25000"/>
              </a:lnSpc>
              <a:defRPr/>
            </a:lvl1pPr>
            <a:lvl2pPr>
              <a:lnSpc>
                <a:spcPct val="125000"/>
              </a:lnSpc>
              <a:defRPr/>
            </a:lvl2pPr>
            <a:lvl3pPr>
              <a:lnSpc>
                <a:spcPct val="125000"/>
              </a:lnSpc>
              <a:defRPr/>
            </a:lvl3pPr>
            <a:lvl4pPr>
              <a:lnSpc>
                <a:spcPct val="125000"/>
              </a:lnSpc>
              <a:defRPr/>
            </a:lvl4pPr>
            <a:lvl5pPr>
              <a:lnSpc>
                <a:spcPct val="125000"/>
              </a:lnSpc>
              <a:defRPr/>
            </a:lvl5pPr>
          </a:lstStyle>
          <a:p>
            <a:pPr lvl="0"/>
            <a:r>
              <a:rPr lang="hu-HU" dirty="0"/>
              <a:t>Mintaszöveg szerkesztése</a:t>
            </a:r>
          </a:p>
          <a:p>
            <a:pPr lvl="1"/>
            <a:r>
              <a:rPr lang="hu-HU" dirty="0"/>
              <a:t>Második szint</a:t>
            </a:r>
          </a:p>
          <a:p>
            <a:pPr lvl="2"/>
            <a:r>
              <a:rPr lang="hu-HU" dirty="0"/>
              <a:t>Harmadik szint</a:t>
            </a:r>
          </a:p>
          <a:p>
            <a:pPr lvl="3"/>
            <a:r>
              <a:rPr lang="hu-HU" dirty="0"/>
              <a:t>Negyedik szint</a:t>
            </a:r>
          </a:p>
          <a:p>
            <a:pPr lvl="4"/>
            <a:r>
              <a:rPr lang="hu-HU" dirty="0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A07F5-D0B4-4156-ADB3-999FF7307535}" type="datetimeFigureOut">
              <a:rPr lang="hu-HU" smtClean="0"/>
              <a:t>2023. 04. 14.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663CF-3BF2-4F10-BD72-1B3B5FBE2B2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613584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ctr">
            <a:normAutofit/>
          </a:bodyPr>
          <a:lstStyle>
            <a:lvl1pPr algn="ctr">
              <a:defRPr sz="7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>
            <a:normAutofit/>
          </a:bodyPr>
          <a:lstStyle>
            <a:lvl1pPr marL="0" indent="0" algn="ctr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A07F5-D0B4-4156-ADB3-999FF7307535}" type="datetimeFigureOut">
              <a:rPr lang="hu-HU" smtClean="0"/>
              <a:t>2023. 04. 14.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663CF-3BF2-4F10-BD72-1B3B5FBE2B2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285684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A07F5-D0B4-4156-ADB3-999FF7307535}" type="datetimeFigureOut">
              <a:rPr lang="hu-HU" smtClean="0"/>
              <a:t>2023. 04. 14.</a:t>
            </a:fld>
            <a:endParaRPr lang="hu-HU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663CF-3BF2-4F10-BD72-1B3B5FBE2B2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280338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Szöveg hely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7" name="Dátum hely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A07F5-D0B4-4156-ADB3-999FF7307535}" type="datetimeFigureOut">
              <a:rPr lang="hu-HU" smtClean="0"/>
              <a:t>2023. 04. 14.</a:t>
            </a:fld>
            <a:endParaRPr lang="hu-HU"/>
          </a:p>
        </p:txBody>
      </p:sp>
      <p:sp>
        <p:nvSpPr>
          <p:cNvPr id="8" name="Élőláb hely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Dia számának hely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663CF-3BF2-4F10-BD72-1B3B5FBE2B2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782698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Dátum hely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A07F5-D0B4-4156-ADB3-999FF7307535}" type="datetimeFigureOut">
              <a:rPr lang="hu-HU" smtClean="0"/>
              <a:t>2023. 04. 14.</a:t>
            </a:fld>
            <a:endParaRPr lang="hu-HU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663CF-3BF2-4F10-BD72-1B3B5FBE2B2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040908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A07F5-D0B4-4156-ADB3-999FF7307535}" type="datetimeFigureOut">
              <a:rPr lang="hu-HU" smtClean="0"/>
              <a:t>2023. 04. 14.</a:t>
            </a:fld>
            <a:endParaRPr lang="hu-HU"/>
          </a:p>
        </p:txBody>
      </p:sp>
      <p:sp>
        <p:nvSpPr>
          <p:cNvPr id="3" name="Élőláb hely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663CF-3BF2-4F10-BD72-1B3B5FBE2B2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052926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A07F5-D0B4-4156-ADB3-999FF7307535}" type="datetimeFigureOut">
              <a:rPr lang="hu-HU" smtClean="0"/>
              <a:t>2023. 04. 14.</a:t>
            </a:fld>
            <a:endParaRPr lang="hu-HU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663CF-3BF2-4F10-BD72-1B3B5FBE2B2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111333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Kép helye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A07F5-D0B4-4156-ADB3-999FF7307535}" type="datetimeFigureOut">
              <a:rPr lang="hu-HU" smtClean="0"/>
              <a:t>2023. 04. 14.</a:t>
            </a:fld>
            <a:endParaRPr lang="hu-HU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663CF-3BF2-4F10-BD72-1B3B5FBE2B2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415369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colorTemperature colorTemp="11500"/>
                    </a14:imgEffect>
                    <a14:imgEffect>
                      <a14:saturation sat="59000"/>
                    </a14:imgEffect>
                  </a14:imgLayer>
                </a14:imgProps>
              </a:ext>
            </a:extLst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 dirty="0"/>
              <a:t>Mintacím szerkesztése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 dirty="0"/>
              <a:t>Mintaszöveg szerkesztése</a:t>
            </a:r>
          </a:p>
          <a:p>
            <a:pPr lvl="1"/>
            <a:r>
              <a:rPr lang="hu-HU" dirty="0"/>
              <a:t>Második szint</a:t>
            </a:r>
          </a:p>
          <a:p>
            <a:pPr lvl="2"/>
            <a:r>
              <a:rPr lang="hu-HU" dirty="0"/>
              <a:t>Harmadik szint</a:t>
            </a:r>
          </a:p>
          <a:p>
            <a:pPr lvl="3"/>
            <a:r>
              <a:rPr lang="hu-HU" dirty="0"/>
              <a:t>Negyedik szint</a:t>
            </a:r>
          </a:p>
          <a:p>
            <a:pPr lvl="4"/>
            <a:r>
              <a:rPr lang="hu-HU" dirty="0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63A07F5-D0B4-4156-ADB3-999FF7307535}" type="datetimeFigureOut">
              <a:rPr lang="hu-HU" smtClean="0"/>
              <a:pPr/>
              <a:t>2023. 04. 14.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3C663CF-3BF2-4F10-BD72-1B3B5FBE2B25}" type="slidenum">
              <a:rPr lang="hu-HU" smtClean="0"/>
              <a:pPr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8445272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>
          <a:solidFill>
            <a:schemeClr val="bg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3200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emf"/><Relationship Id="rId5" Type="http://schemas.openxmlformats.org/officeDocument/2006/relationships/customXml" Target="../ink/ink1.xm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png"/><Relationship Id="rId4" Type="http://schemas.openxmlformats.org/officeDocument/2006/relationships/customXml" Target="../ink/ink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8.gif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png"/><Relationship Id="rId5" Type="http://schemas.openxmlformats.org/officeDocument/2006/relationships/image" Target="../media/image23.png"/><Relationship Id="rId4" Type="http://schemas.openxmlformats.org/officeDocument/2006/relationships/image" Target="../media/image26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hu.wikipedia.org/wiki/Neumann_J%C3%A1nos#/media/F%C3%A1jl:JohnvonNeumann-LosAlamos.jpg" TargetMode="External"/><Relationship Id="rId7" Type="http://schemas.openxmlformats.org/officeDocument/2006/relationships/hyperlink" Target="https://pixabay.com/photos/iphone-hand-screen-smartphone-apps-410311/?download" TargetMode="Externa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i.giphy.com/media/lXu72d4iKwqek/giphy.gif" TargetMode="External"/><Relationship Id="rId5" Type="http://schemas.openxmlformats.org/officeDocument/2006/relationships/hyperlink" Target="https://pixabay.com/vectors/light-bulb-electric-electric-bulb-146595/" TargetMode="External"/><Relationship Id="rId4" Type="http://schemas.openxmlformats.org/officeDocument/2006/relationships/hyperlink" Target="https://i.giphy.com/media/S6qkS0ETvel6EZat45/giphy.gif" TargetMode="Externa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vectors/pizza-food-clipart-icon-pepperoni-7503664/" TargetMode="Externa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u-HU" dirty="0"/>
              <a:t>Python </a:t>
            </a:r>
            <a:r>
              <a:rPr lang="en-GB" dirty="0"/>
              <a:t>101</a:t>
            </a:r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functions, modules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252589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B754AB-3A63-EEE7-AEAA-C30D28737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digits: 0–1</a:t>
            </a:r>
            <a:br>
              <a:rPr lang="en-GB" dirty="0"/>
            </a:br>
            <a:r>
              <a:rPr lang="en-GB" dirty="0"/>
              <a:t>base number: 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9D044B-5512-DC99-E52F-8AD76D59B5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5487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light&#10;&#10;Description automatically generated">
            <a:extLst>
              <a:ext uri="{FF2B5EF4-FFF2-40B4-BE49-F238E27FC236}">
                <a16:creationId xmlns:a16="http://schemas.microsoft.com/office/drawing/2014/main" id="{82545B07-1BDF-54FC-3977-D950050ADCB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1080" y="1006522"/>
            <a:ext cx="5222544" cy="391690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F218357-F2F3-49CD-719A-5B86A3977A98}"/>
              </a:ext>
            </a:extLst>
          </p:cNvPr>
          <p:cNvSpPr txBox="1"/>
          <p:nvPr/>
        </p:nvSpPr>
        <p:spPr>
          <a:xfrm>
            <a:off x="4276298" y="5006833"/>
            <a:ext cx="8143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BEFDB0-6472-C645-B410-FDDA013BFFF3}"/>
              </a:ext>
            </a:extLst>
          </p:cNvPr>
          <p:cNvSpPr txBox="1"/>
          <p:nvPr/>
        </p:nvSpPr>
        <p:spPr>
          <a:xfrm>
            <a:off x="7155980" y="5006832"/>
            <a:ext cx="6459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018373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2D605-5CBF-C861-660B-7058ECDAC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1101.00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2DE284F4-33ED-E7AD-4895-E580A994E7A3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31850" y="4589463"/>
                <a:ext cx="10515600" cy="757237"/>
              </a:xfr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+1</m:t>
                      </m:r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+0</m:t>
                      </m:r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+1</m:t>
                      </m:r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2DE284F4-33ED-E7AD-4895-E580A994E7A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31850" y="4589463"/>
                <a:ext cx="10515600" cy="757237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BC34270E-B3B6-51C3-56B0-8EAC44EFDFDC}"/>
              </a:ext>
            </a:extLst>
          </p:cNvPr>
          <p:cNvSpPr txBox="1"/>
          <p:nvPr/>
        </p:nvSpPr>
        <p:spPr>
          <a:xfrm>
            <a:off x="5894917" y="2158999"/>
            <a:ext cx="6582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GB" sz="2400" baseline="300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ADDC0F-99FB-FFCD-4CEC-E3586B5C74F7}"/>
              </a:ext>
            </a:extLst>
          </p:cNvPr>
          <p:cNvSpPr txBox="1"/>
          <p:nvPr/>
        </p:nvSpPr>
        <p:spPr>
          <a:xfrm>
            <a:off x="5365751" y="2167465"/>
            <a:ext cx="6582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GB" sz="2400" baseline="300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EE7F4C-9B28-5EF4-DAFA-6B9F9ED38C74}"/>
              </a:ext>
            </a:extLst>
          </p:cNvPr>
          <p:cNvSpPr txBox="1"/>
          <p:nvPr/>
        </p:nvSpPr>
        <p:spPr>
          <a:xfrm>
            <a:off x="4836584" y="2158999"/>
            <a:ext cx="6582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GB" sz="2400" baseline="300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682E9F-1CC6-6751-FCFE-E6911398B8F0}"/>
              </a:ext>
            </a:extLst>
          </p:cNvPr>
          <p:cNvSpPr txBox="1"/>
          <p:nvPr/>
        </p:nvSpPr>
        <p:spPr>
          <a:xfrm>
            <a:off x="4312711" y="2167465"/>
            <a:ext cx="6582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GB" sz="2400" baseline="300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065C7E-315E-A43F-0B66-37A5478993B2}"/>
              </a:ext>
            </a:extLst>
          </p:cNvPr>
          <p:cNvSpPr txBox="1"/>
          <p:nvPr/>
        </p:nvSpPr>
        <p:spPr>
          <a:xfrm>
            <a:off x="6553200" y="2158999"/>
            <a:ext cx="8858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GB" sz="2400" baseline="300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F5FB74-F24A-68CA-CA63-A50C667DA984}"/>
              </a:ext>
            </a:extLst>
          </p:cNvPr>
          <p:cNvSpPr txBox="1"/>
          <p:nvPr/>
        </p:nvSpPr>
        <p:spPr>
          <a:xfrm>
            <a:off x="7130523" y="2158999"/>
            <a:ext cx="8858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GB" sz="2400" baseline="300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 Placeholder 2">
                <a:extLst>
                  <a:ext uri="{FF2B5EF4-FFF2-40B4-BE49-F238E27FC236}">
                    <a16:creationId xmlns:a16="http://schemas.microsoft.com/office/drawing/2014/main" id="{61D02EF5-4966-A597-DE50-FCFC59A8999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1850" y="5373688"/>
                <a:ext cx="10515600" cy="75723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4000" kern="1200">
                    <a:solidFill>
                      <a:schemeClr val="tx1">
                        <a:tint val="7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>
                        <a:tint val="7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=8+4+0+1=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(10)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0" name="Text Placeholder 2">
                <a:extLst>
                  <a:ext uri="{FF2B5EF4-FFF2-40B4-BE49-F238E27FC236}">
                    <a16:creationId xmlns:a16="http://schemas.microsoft.com/office/drawing/2014/main" id="{61D02EF5-4966-A597-DE50-FCFC59A899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850" y="5373688"/>
                <a:ext cx="10515600" cy="75723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Group 21">
            <a:extLst>
              <a:ext uri="{FF2B5EF4-FFF2-40B4-BE49-F238E27FC236}">
                <a16:creationId xmlns:a16="http://schemas.microsoft.com/office/drawing/2014/main" id="{4D5A514C-2959-381B-779F-4CA4828C1AAE}"/>
              </a:ext>
            </a:extLst>
          </p:cNvPr>
          <p:cNvGrpSpPr/>
          <p:nvPr/>
        </p:nvGrpSpPr>
        <p:grpSpPr>
          <a:xfrm>
            <a:off x="4389967" y="1251953"/>
            <a:ext cx="2044700" cy="707886"/>
            <a:chOff x="4389967" y="1251953"/>
            <a:chExt cx="2044700" cy="707886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101E8789-BAAE-C572-6B41-04DC00E2464B}"/>
                </a:ext>
              </a:extLst>
            </p:cNvPr>
            <p:cNvCxnSpPr/>
            <p:nvPr/>
          </p:nvCxnSpPr>
          <p:spPr>
            <a:xfrm flipH="1">
              <a:off x="4389967" y="1912938"/>
              <a:ext cx="2044700" cy="0"/>
            </a:xfrm>
            <a:prstGeom prst="straightConnector1">
              <a:avLst/>
            </a:prstGeom>
            <a:ln w="76200">
              <a:solidFill>
                <a:srgbClr val="FF7B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0D02CC6-38FD-A1ED-F1F5-470A2940FF3E}"/>
                </a:ext>
              </a:extLst>
            </p:cNvPr>
            <p:cNvSpPr txBox="1"/>
            <p:nvPr/>
          </p:nvSpPr>
          <p:spPr>
            <a:xfrm>
              <a:off x="5110692" y="1251953"/>
              <a:ext cx="65828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000" dirty="0">
                  <a:solidFill>
                    <a:srgbClr val="FFC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+</a:t>
              </a:r>
              <a:endParaRPr lang="en-GB" sz="4000" baseline="300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AABA76B-B292-39C3-EAB5-519312B3845F}"/>
              </a:ext>
            </a:extLst>
          </p:cNvPr>
          <p:cNvGrpSpPr/>
          <p:nvPr/>
        </p:nvGrpSpPr>
        <p:grpSpPr>
          <a:xfrm>
            <a:off x="6817784" y="1126903"/>
            <a:ext cx="1080000" cy="786035"/>
            <a:chOff x="6817784" y="1126903"/>
            <a:chExt cx="1080000" cy="786035"/>
          </a:xfrm>
        </p:grpSpPr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6CE34395-909F-E529-DD18-A27A2252D09C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6817784" y="1912938"/>
              <a:ext cx="1080000" cy="0"/>
            </a:xfrm>
            <a:prstGeom prst="straightConnector1">
              <a:avLst/>
            </a:prstGeom>
            <a:ln w="76200">
              <a:solidFill>
                <a:srgbClr val="FF7B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F2B8345-1C6D-8314-5951-82105ABEB0C0}"/>
                </a:ext>
              </a:extLst>
            </p:cNvPr>
            <p:cNvSpPr txBox="1"/>
            <p:nvPr/>
          </p:nvSpPr>
          <p:spPr>
            <a:xfrm>
              <a:off x="6996112" y="1126903"/>
              <a:ext cx="65828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000" dirty="0">
                  <a:solidFill>
                    <a:srgbClr val="FFC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</a:t>
              </a:r>
              <a:endParaRPr lang="en-GB" sz="4000" baseline="300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3DAB35E7-9748-CCFF-37A2-3DB6FD06E5F9}"/>
                  </a:ext>
                </a:extLst>
              </p14:cNvPr>
              <p14:cNvContentPartPr/>
              <p14:nvPr/>
            </p14:nvContentPartPr>
            <p14:xfrm>
              <a:off x="4673520" y="1987560"/>
              <a:ext cx="1549800" cy="15051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3DAB35E7-9748-CCFF-37A2-3DB6FD06E5F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664160" y="1978200"/>
                <a:ext cx="1568520" cy="1523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98608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  <p:bldP spid="5" grpId="0"/>
      <p:bldP spid="6" grpId="0"/>
      <p:bldP spid="7" grpId="0"/>
      <p:bldP spid="8" grpId="0"/>
      <p:bldP spid="9" grpId="0"/>
      <p:bldP spid="10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4AE86D-F4FD-B927-B6EE-8D7743C96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10110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221040-894E-8A6B-DF31-05ADC6846D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0A58C11-D362-E56A-9A72-70BA6A03D542}"/>
              </a:ext>
            </a:extLst>
          </p:cNvPr>
          <p:cNvGrpSpPr/>
          <p:nvPr/>
        </p:nvGrpSpPr>
        <p:grpSpPr>
          <a:xfrm>
            <a:off x="2641227" y="4799556"/>
            <a:ext cx="6909547" cy="1080000"/>
            <a:chOff x="3015342" y="4799556"/>
            <a:chExt cx="6909547" cy="1080000"/>
          </a:xfrm>
        </p:grpSpPr>
        <p:pic>
          <p:nvPicPr>
            <p:cNvPr id="4" name="Picture 3" descr="A picture containing light&#10;&#10;Description automatically generated">
              <a:extLst>
                <a:ext uri="{FF2B5EF4-FFF2-40B4-BE49-F238E27FC236}">
                  <a16:creationId xmlns:a16="http://schemas.microsoft.com/office/drawing/2014/main" id="{CE9686D8-CED2-8E73-4793-4B902606AE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9739"/>
            <a:stretch/>
          </p:blipFill>
          <p:spPr>
            <a:xfrm>
              <a:off x="4561788" y="4799556"/>
              <a:ext cx="723763" cy="1080000"/>
            </a:xfrm>
            <a:prstGeom prst="rect">
              <a:avLst/>
            </a:prstGeom>
          </p:spPr>
        </p:pic>
        <p:pic>
          <p:nvPicPr>
            <p:cNvPr id="5" name="Picture 4" descr="A picture containing light&#10;&#10;Description automatically generated">
              <a:extLst>
                <a:ext uri="{FF2B5EF4-FFF2-40B4-BE49-F238E27FC236}">
                  <a16:creationId xmlns:a16="http://schemas.microsoft.com/office/drawing/2014/main" id="{5BB8BA55-6E46-0E74-712D-D33A6582B5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739"/>
            <a:stretch/>
          </p:blipFill>
          <p:spPr>
            <a:xfrm>
              <a:off x="3015342" y="4799556"/>
              <a:ext cx="723763" cy="1080000"/>
            </a:xfrm>
            <a:prstGeom prst="rect">
              <a:avLst/>
            </a:prstGeom>
          </p:spPr>
        </p:pic>
        <p:pic>
          <p:nvPicPr>
            <p:cNvPr id="7" name="Picture 6" descr="A picture containing light&#10;&#10;Description automatically generated">
              <a:extLst>
                <a:ext uri="{FF2B5EF4-FFF2-40B4-BE49-F238E27FC236}">
                  <a16:creationId xmlns:a16="http://schemas.microsoft.com/office/drawing/2014/main" id="{999B0CA0-9705-6A69-CBF4-9172800A4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739"/>
            <a:stretch/>
          </p:blipFill>
          <p:spPr>
            <a:xfrm>
              <a:off x="6108234" y="4799556"/>
              <a:ext cx="723763" cy="1080000"/>
            </a:xfrm>
            <a:prstGeom prst="rect">
              <a:avLst/>
            </a:prstGeom>
          </p:spPr>
        </p:pic>
        <p:pic>
          <p:nvPicPr>
            <p:cNvPr id="10" name="Picture 9" descr="A picture containing light&#10;&#10;Description automatically generated">
              <a:extLst>
                <a:ext uri="{FF2B5EF4-FFF2-40B4-BE49-F238E27FC236}">
                  <a16:creationId xmlns:a16="http://schemas.microsoft.com/office/drawing/2014/main" id="{47A87176-84FA-D50C-A2E4-9651EA84FF4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739"/>
            <a:stretch/>
          </p:blipFill>
          <p:spPr>
            <a:xfrm>
              <a:off x="7654680" y="4799556"/>
              <a:ext cx="723763" cy="1080000"/>
            </a:xfrm>
            <a:prstGeom prst="rect">
              <a:avLst/>
            </a:prstGeom>
          </p:spPr>
        </p:pic>
        <p:pic>
          <p:nvPicPr>
            <p:cNvPr id="11" name="Picture 10" descr="A picture containing light&#10;&#10;Description automatically generated">
              <a:extLst>
                <a:ext uri="{FF2B5EF4-FFF2-40B4-BE49-F238E27FC236}">
                  <a16:creationId xmlns:a16="http://schemas.microsoft.com/office/drawing/2014/main" id="{24E6BB9C-CD1E-4DB9-8A52-8922148B5F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9739"/>
            <a:stretch/>
          </p:blipFill>
          <p:spPr>
            <a:xfrm>
              <a:off x="9201126" y="4799556"/>
              <a:ext cx="723763" cy="1080000"/>
            </a:xfrm>
            <a:prstGeom prst="rect">
              <a:avLst/>
            </a:prstGeom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A204117B-20ED-B285-974A-640AD1A22256}"/>
                  </a:ext>
                </a:extLst>
              </p14:cNvPr>
              <p14:cNvContentPartPr/>
              <p14:nvPr/>
            </p14:nvContentPartPr>
            <p14:xfrm>
              <a:off x="4800600" y="2349360"/>
              <a:ext cx="2667240" cy="17402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A204117B-20ED-B285-974A-640AD1A2225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791240" y="2340000"/>
                <a:ext cx="2685960" cy="1758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18037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ím 4">
            <a:extLst>
              <a:ext uri="{FF2B5EF4-FFF2-40B4-BE49-F238E27FC236}">
                <a16:creationId xmlns:a16="http://schemas.microsoft.com/office/drawing/2014/main" id="{0F527DB1-E52D-5428-57E9-EE32126C1A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computer science</a:t>
            </a:r>
          </a:p>
        </p:txBody>
      </p:sp>
      <p:sp>
        <p:nvSpPr>
          <p:cNvPr id="6" name="Szöveg helye 5">
            <a:extLst>
              <a:ext uri="{FF2B5EF4-FFF2-40B4-BE49-F238E27FC236}">
                <a16:creationId xmlns:a16="http://schemas.microsoft.com/office/drawing/2014/main" id="{7F1A3483-54C2-F677-886E-88F37428C0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… or IT (Information Technology)?</a:t>
            </a:r>
          </a:p>
        </p:txBody>
      </p:sp>
    </p:spTree>
    <p:extLst>
      <p:ext uri="{BB962C8B-B14F-4D97-AF65-F5344CB8AC3E}">
        <p14:creationId xmlns:p14="http://schemas.microsoft.com/office/powerpoint/2010/main" val="3174899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erson in a suit&#10;&#10;Description automatically generated with medium confidence">
            <a:extLst>
              <a:ext uri="{FF2B5EF4-FFF2-40B4-BE49-F238E27FC236}">
                <a16:creationId xmlns:a16="http://schemas.microsoft.com/office/drawing/2014/main" id="{707D2083-B96E-44E0-A246-AC4FD46AFF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2924" y="0"/>
            <a:ext cx="52861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713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binary</a:t>
            </a:r>
            <a:endParaRPr lang="hu-HU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0D0F0F0-CAB0-1827-1AFB-0CE86845A4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…but why?</a:t>
            </a:r>
          </a:p>
        </p:txBody>
      </p:sp>
    </p:spTree>
    <p:extLst>
      <p:ext uri="{BB962C8B-B14F-4D97-AF65-F5344CB8AC3E}">
        <p14:creationId xmlns:p14="http://schemas.microsoft.com/office/powerpoint/2010/main" val="2890546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2E09449-EB0F-EC6F-24C8-9A613C86E2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using binary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50A974B-322A-747A-B4A0-E555A208ED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rtl="0"/>
            <a:r>
              <a:rPr lang="en-GB" dirty="0"/>
              <a:t>computers</a:t>
            </a:r>
            <a:r>
              <a:rPr lang="hu-HU" dirty="0"/>
              <a:t> ❤ </a:t>
            </a:r>
            <a:r>
              <a:rPr lang="en-GB" dirty="0"/>
              <a:t>binary</a:t>
            </a:r>
            <a:endParaRPr lang="hu-HU" dirty="0"/>
          </a:p>
          <a:p>
            <a:pPr lvl="1"/>
            <a:r>
              <a:rPr lang="en-GB" dirty="0"/>
              <a:t>numbers, text, music, videos, streams…</a:t>
            </a:r>
            <a:endParaRPr lang="hu-HU" dirty="0"/>
          </a:p>
          <a:p>
            <a:r>
              <a:rPr lang="hu-HU" dirty="0"/>
              <a:t>bit: </a:t>
            </a:r>
            <a:r>
              <a:rPr lang="hu-HU" b="1" dirty="0" err="1">
                <a:solidFill>
                  <a:srgbClr val="FFFF00"/>
                </a:solidFill>
              </a:rPr>
              <a:t>bi</a:t>
            </a:r>
            <a:r>
              <a:rPr lang="hu-HU" dirty="0" err="1"/>
              <a:t>nary</a:t>
            </a:r>
            <a:r>
              <a:rPr lang="hu-HU" dirty="0"/>
              <a:t> </a:t>
            </a:r>
            <a:r>
              <a:rPr lang="hu-HU" dirty="0" err="1"/>
              <a:t>digi</a:t>
            </a:r>
            <a:r>
              <a:rPr lang="hu-HU" b="1" dirty="0" err="1">
                <a:solidFill>
                  <a:srgbClr val="FFFF00"/>
                </a:solidFill>
              </a:rPr>
              <a:t>t</a:t>
            </a:r>
            <a:endParaRPr lang="hu-HU" b="1" dirty="0">
              <a:solidFill>
                <a:srgbClr val="FFFF00"/>
              </a:solidFill>
            </a:endParaRPr>
          </a:p>
          <a:p>
            <a:r>
              <a:rPr lang="en-GB" dirty="0"/>
              <a:t>bit &gt; byte &gt; kilobyte &gt; megabyte &gt; gigabyte …</a:t>
            </a:r>
          </a:p>
        </p:txBody>
      </p:sp>
      <p:grpSp>
        <p:nvGrpSpPr>
          <p:cNvPr id="2" name="kondi_tranzi">
            <a:extLst>
              <a:ext uri="{FF2B5EF4-FFF2-40B4-BE49-F238E27FC236}">
                <a16:creationId xmlns:a16="http://schemas.microsoft.com/office/drawing/2014/main" id="{E52B7F8E-7042-F142-D942-12F8BE465705}"/>
              </a:ext>
            </a:extLst>
          </p:cNvPr>
          <p:cNvGrpSpPr/>
          <p:nvPr/>
        </p:nvGrpSpPr>
        <p:grpSpPr>
          <a:xfrm>
            <a:off x="2814323" y="4819341"/>
            <a:ext cx="7302434" cy="1771994"/>
            <a:chOff x="1917948" y="3861048"/>
            <a:chExt cx="4474815" cy="1085850"/>
          </a:xfrm>
        </p:grpSpPr>
        <p:pic>
          <p:nvPicPr>
            <p:cNvPr id="3" name="Kép 4">
              <a:extLst>
                <a:ext uri="{FF2B5EF4-FFF2-40B4-BE49-F238E27FC236}">
                  <a16:creationId xmlns:a16="http://schemas.microsoft.com/office/drawing/2014/main" id="{E3FA6BB0-7D54-B1CF-C94B-2A183F61B97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17948" y="3861048"/>
              <a:ext cx="2019300" cy="1085850"/>
            </a:xfrm>
            <a:prstGeom prst="rect">
              <a:avLst/>
            </a:prstGeom>
          </p:spPr>
        </p:pic>
        <p:pic>
          <p:nvPicPr>
            <p:cNvPr id="6" name="Kép 6">
              <a:extLst>
                <a:ext uri="{FF2B5EF4-FFF2-40B4-BE49-F238E27FC236}">
                  <a16:creationId xmlns:a16="http://schemas.microsoft.com/office/drawing/2014/main" id="{C2A1EB4E-D419-D87A-0F42-4D595A0F1C7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78188" y="3961060"/>
              <a:ext cx="2314575" cy="885825"/>
            </a:xfrm>
            <a:prstGeom prst="rect">
              <a:avLst/>
            </a:prstGeom>
          </p:spPr>
        </p:pic>
      </p:grpSp>
      <p:pic>
        <p:nvPicPr>
          <p:cNvPr id="7" name="cd">
            <a:extLst>
              <a:ext uri="{FF2B5EF4-FFF2-40B4-BE49-F238E27FC236}">
                <a16:creationId xmlns:a16="http://schemas.microsoft.com/office/drawing/2014/main" id="{568D8A89-9855-E652-C07E-4290F2A600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62828" y="4891349"/>
            <a:ext cx="5805424" cy="1627976"/>
          </a:xfrm>
          <a:prstGeom prst="rect">
            <a:avLst/>
          </a:prstGeom>
        </p:spPr>
      </p:pic>
      <p:pic>
        <p:nvPicPr>
          <p:cNvPr id="8" name="magnes">
            <a:extLst>
              <a:ext uri="{FF2B5EF4-FFF2-40B4-BE49-F238E27FC236}">
                <a16:creationId xmlns:a16="http://schemas.microsoft.com/office/drawing/2014/main" id="{99171B62-F176-13B8-2ECB-22B60A799B3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28291"/>
          <a:stretch/>
        </p:blipFill>
        <p:spPr>
          <a:xfrm>
            <a:off x="2422004" y="4883150"/>
            <a:ext cx="8087072" cy="142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741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60A536-46A3-2763-7973-50CE9BCFD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spicy fun fact #1</a:t>
            </a:r>
            <a:r>
              <a:rPr lang="en-GB" b="0" i="0" dirty="0">
                <a:solidFill>
                  <a:srgbClr val="000000"/>
                </a:solidFill>
                <a:effectLst/>
                <a:latin typeface="Apple Color Emoji"/>
              </a:rPr>
              <a:t>🌶️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BEB6C9-6B84-7D75-F0DC-BAC79517E3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consumer electronics vendors legally lie to us 🫠</a:t>
            </a:r>
          </a:p>
          <a:p>
            <a:r>
              <a:rPr lang="en-GB" dirty="0"/>
              <a:t>ever wondered why the 1 TB external HDD is only like ~953 GBs instead of 1024?</a:t>
            </a:r>
          </a:p>
          <a:p>
            <a:r>
              <a:rPr lang="en-GB" dirty="0"/>
              <a:t>it all comes down to laziness</a:t>
            </a:r>
          </a:p>
          <a:p>
            <a:r>
              <a:rPr lang="en-GB" dirty="0"/>
              <a:t>kibibyte vs kilobyte</a:t>
            </a:r>
          </a:p>
        </p:txBody>
      </p:sp>
    </p:spTree>
    <p:extLst>
      <p:ext uri="{BB962C8B-B14F-4D97-AF65-F5344CB8AC3E}">
        <p14:creationId xmlns:p14="http://schemas.microsoft.com/office/powerpoint/2010/main" val="2991717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68D317C-7D28-7443-7043-3443711BE2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images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2DCB389-9C77-02AF-9309-9BBC11A5CD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2116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3">
            <a:extLst>
              <a:ext uri="{FF2B5EF4-FFF2-40B4-BE49-F238E27FC236}">
                <a16:creationId xmlns:a16="http://schemas.microsoft.com/office/drawing/2014/main" id="{B1249769-CE3C-5EED-EF64-AA5CBBBA7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last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2BC3E3-372C-17C8-DF00-E9C433AC29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algorithms</a:t>
            </a:r>
          </a:p>
          <a:p>
            <a:r>
              <a:rPr lang="en-GB" dirty="0"/>
              <a:t>standard input and output</a:t>
            </a:r>
          </a:p>
          <a:p>
            <a:r>
              <a:rPr lang="en-GB" dirty="0"/>
              <a:t>variables and data types</a:t>
            </a:r>
          </a:p>
          <a:p>
            <a:r>
              <a:rPr lang="en-GB" dirty="0"/>
              <a:t>bugs and debugging</a:t>
            </a:r>
          </a:p>
          <a:p>
            <a:r>
              <a:rPr lang="en-GB" dirty="0"/>
              <a:t>python functions</a:t>
            </a:r>
          </a:p>
        </p:txBody>
      </p:sp>
    </p:spTree>
    <p:extLst>
      <p:ext uri="{BB962C8B-B14F-4D97-AF65-F5344CB8AC3E}">
        <p14:creationId xmlns:p14="http://schemas.microsoft.com/office/powerpoint/2010/main" val="2814612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4352DD-F577-495A-1723-6636C37C3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terms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DFA1718-D2EF-C2E1-1847-4C03B8559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pixel: smallest unit</a:t>
            </a:r>
          </a:p>
          <a:p>
            <a:r>
              <a:rPr lang="en-GB" dirty="0"/>
              <a:t>resolution: number of pixels as a product</a:t>
            </a:r>
            <a:br>
              <a:rPr lang="en-GB" dirty="0"/>
            </a:br>
            <a:r>
              <a:rPr lang="en-GB" dirty="0" err="1"/>
              <a:t>width×height</a:t>
            </a:r>
            <a:endParaRPr lang="en-GB" dirty="0"/>
          </a:p>
          <a:p>
            <a:r>
              <a:rPr lang="en-GB" dirty="0" err="1"/>
              <a:t>rgb</a:t>
            </a:r>
            <a:r>
              <a:rPr lang="en-GB" dirty="0"/>
              <a:t>: storing </a:t>
            </a:r>
            <a:r>
              <a:rPr lang="en-GB" dirty="0" err="1"/>
              <a:t>colors</a:t>
            </a:r>
            <a:r>
              <a:rPr lang="en-GB" dirty="0"/>
              <a:t> (w/ 3 primary </a:t>
            </a:r>
            <a:r>
              <a:rPr lang="en-GB" dirty="0" err="1"/>
              <a:t>colors</a:t>
            </a:r>
            <a:r>
              <a:rPr lang="en-GB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563879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hart, waterfall chart&#10;&#10;Description automatically generated">
            <a:extLst>
              <a:ext uri="{FF2B5EF4-FFF2-40B4-BE49-F238E27FC236}">
                <a16:creationId xmlns:a16="http://schemas.microsoft.com/office/drawing/2014/main" id="{3E2A8A50-4E6A-6136-4D18-304427224C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0400" y="-13995"/>
            <a:ext cx="8331200" cy="6885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301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BCA6BE-609B-C633-BB59-F2FC4A8D4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bitmap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BF4A50-F948-8C65-0711-80A86F9A5F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4630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, venn diagram&#10;&#10;Description automatically generated">
            <a:extLst>
              <a:ext uri="{FF2B5EF4-FFF2-40B4-BE49-F238E27FC236}">
                <a16:creationId xmlns:a16="http://schemas.microsoft.com/office/drawing/2014/main" id="{6DC1D57D-BF56-FFAA-E3A1-F764FC03C4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2600" y="165100"/>
            <a:ext cx="6146800" cy="614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050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5F10E5-75E1-43AF-AC3D-33FDD5B4D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Consolas" panose="020B0609020204030204" pitchFamily="49" charset="0"/>
              </a:rPr>
              <a:t>0000 0000</a:t>
            </a:r>
            <a:br>
              <a:rPr lang="en-GB" dirty="0">
                <a:latin typeface="Consolas" panose="020B0609020204030204" pitchFamily="49" charset="0"/>
              </a:rPr>
            </a:br>
            <a:r>
              <a:rPr lang="en-GB" dirty="0">
                <a:latin typeface="Consolas" panose="020B0609020204030204" pitchFamily="49" charset="0"/>
              </a:rPr>
              <a:t>1111 1111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BC1477-F4B1-189C-CA18-D1CD98F6AC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4472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EC1100-095C-50E1-A8D1-BF583DF09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4K resolution image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EC0B96-85EC-7739-C3E5-28C4DB257B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3840×2160</a:t>
            </a:r>
          </a:p>
        </p:txBody>
      </p:sp>
    </p:spTree>
    <p:extLst>
      <p:ext uri="{BB962C8B-B14F-4D97-AF65-F5344CB8AC3E}">
        <p14:creationId xmlns:p14="http://schemas.microsoft.com/office/powerpoint/2010/main" val="1660141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66E2F-6B1F-BCEC-AA2A-031244FCE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8 294 400 pixels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73A882-DF6D-CBD6-FCD5-910EFF6394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8 294 400 × 3 × 8</a:t>
            </a:r>
          </a:p>
        </p:txBody>
      </p:sp>
    </p:spTree>
    <p:extLst>
      <p:ext uri="{BB962C8B-B14F-4D97-AF65-F5344CB8AC3E}">
        <p14:creationId xmlns:p14="http://schemas.microsoft.com/office/powerpoint/2010/main" val="2161981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7F0977-AAD2-F46A-4A1F-32EFFCA4AE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199 065 600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637AD6-44F1-6C5E-3FE5-E876AE2946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ones and zeroes</a:t>
            </a:r>
          </a:p>
        </p:txBody>
      </p:sp>
    </p:spTree>
    <p:extLst>
      <p:ext uri="{BB962C8B-B14F-4D97-AF65-F5344CB8AC3E}">
        <p14:creationId xmlns:p14="http://schemas.microsoft.com/office/powerpoint/2010/main" val="90690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, person, night sky&#10;&#10;Description automatically generated">
            <a:extLst>
              <a:ext uri="{FF2B5EF4-FFF2-40B4-BE49-F238E27FC236}">
                <a16:creationId xmlns:a16="http://schemas.microsoft.com/office/drawing/2014/main" id="{A7D762D2-3A42-B769-E120-D6F26E7F8F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7535" y="212652"/>
            <a:ext cx="8576930" cy="6432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401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6AC705-242A-A8F2-387E-BE85C66AA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time to code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835002-45E3-1F83-17AA-AEC9BDB863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0228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ím 4">
            <a:extLst>
              <a:ext uri="{FF2B5EF4-FFF2-40B4-BE49-F238E27FC236}">
                <a16:creationId xmlns:a16="http://schemas.microsoft.com/office/drawing/2014/main" id="{0F527DB1-E52D-5428-57E9-EE32126C1A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computer science</a:t>
            </a:r>
          </a:p>
        </p:txBody>
      </p:sp>
      <p:sp>
        <p:nvSpPr>
          <p:cNvPr id="6" name="Szöveg helye 5">
            <a:extLst>
              <a:ext uri="{FF2B5EF4-FFF2-40B4-BE49-F238E27FC236}">
                <a16:creationId xmlns:a16="http://schemas.microsoft.com/office/drawing/2014/main" id="{7F1A3483-54C2-F677-886E-88F37428C0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… or IT (Information Technology)?</a:t>
            </a:r>
          </a:p>
        </p:txBody>
      </p:sp>
    </p:spTree>
    <p:extLst>
      <p:ext uri="{BB962C8B-B14F-4D97-AF65-F5344CB8AC3E}">
        <p14:creationId xmlns:p14="http://schemas.microsoft.com/office/powerpoint/2010/main" val="2094510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Csoportba foglalás 11">
            <a:extLst>
              <a:ext uri="{FF2B5EF4-FFF2-40B4-BE49-F238E27FC236}">
                <a16:creationId xmlns:a16="http://schemas.microsoft.com/office/drawing/2014/main" id="{CAF7BD0C-F5F8-9367-072E-7C97D9C1D737}"/>
              </a:ext>
            </a:extLst>
          </p:cNvPr>
          <p:cNvGrpSpPr/>
          <p:nvPr/>
        </p:nvGrpSpPr>
        <p:grpSpPr>
          <a:xfrm>
            <a:off x="1901774" y="1691640"/>
            <a:ext cx="8819031" cy="3474720"/>
            <a:chOff x="1901774" y="1691640"/>
            <a:chExt cx="8819031" cy="3474720"/>
          </a:xfrm>
        </p:grpSpPr>
        <p:sp>
          <p:nvSpPr>
            <p:cNvPr id="4" name="Téglalap 3">
              <a:extLst>
                <a:ext uri="{FF2B5EF4-FFF2-40B4-BE49-F238E27FC236}">
                  <a16:creationId xmlns:a16="http://schemas.microsoft.com/office/drawing/2014/main" id="{5DD4CCDF-DA07-9847-EBB6-8D4C9AF03C36}"/>
                </a:ext>
              </a:extLst>
            </p:cNvPr>
            <p:cNvSpPr/>
            <p:nvPr/>
          </p:nvSpPr>
          <p:spPr>
            <a:xfrm>
              <a:off x="4358640" y="1691640"/>
              <a:ext cx="3474720" cy="3474720"/>
            </a:xfrm>
            <a:prstGeom prst="rect">
              <a:avLst/>
            </a:prstGeom>
            <a:solidFill>
              <a:schemeClr val="tx1"/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6" name="Egyenes összekötő nyíllal 5">
              <a:extLst>
                <a:ext uri="{FF2B5EF4-FFF2-40B4-BE49-F238E27FC236}">
                  <a16:creationId xmlns:a16="http://schemas.microsoft.com/office/drawing/2014/main" id="{DD0DA732-3B92-C56B-EC4F-66501B88497B}"/>
                </a:ext>
              </a:extLst>
            </p:cNvPr>
            <p:cNvCxnSpPr>
              <a:cxnSpLocks/>
            </p:cNvCxnSpPr>
            <p:nvPr/>
          </p:nvCxnSpPr>
          <p:spPr>
            <a:xfrm>
              <a:off x="3171140" y="3429000"/>
              <a:ext cx="1080000" cy="0"/>
            </a:xfrm>
            <a:prstGeom prst="straightConnector1">
              <a:avLst/>
            </a:prstGeom>
            <a:ln w="762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Egyenes összekötő nyíllal 7">
              <a:extLst>
                <a:ext uri="{FF2B5EF4-FFF2-40B4-BE49-F238E27FC236}">
                  <a16:creationId xmlns:a16="http://schemas.microsoft.com/office/drawing/2014/main" id="{BD13D9FF-782B-1E64-3286-65BC8002549A}"/>
                </a:ext>
              </a:extLst>
            </p:cNvPr>
            <p:cNvCxnSpPr>
              <a:cxnSpLocks/>
            </p:cNvCxnSpPr>
            <p:nvPr/>
          </p:nvCxnSpPr>
          <p:spPr>
            <a:xfrm>
              <a:off x="7943800" y="3429000"/>
              <a:ext cx="1080000" cy="0"/>
            </a:xfrm>
            <a:prstGeom prst="straightConnector1">
              <a:avLst/>
            </a:prstGeom>
            <a:ln w="762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Szövegdoboz 8">
              <a:extLst>
                <a:ext uri="{FF2B5EF4-FFF2-40B4-BE49-F238E27FC236}">
                  <a16:creationId xmlns:a16="http://schemas.microsoft.com/office/drawing/2014/main" id="{FF3A21A9-2237-B463-70D1-E733873B52FE}"/>
                </a:ext>
              </a:extLst>
            </p:cNvPr>
            <p:cNvSpPr txBox="1"/>
            <p:nvPr/>
          </p:nvSpPr>
          <p:spPr>
            <a:xfrm>
              <a:off x="1901774" y="3086423"/>
              <a:ext cx="1269366" cy="6431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3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input</a:t>
              </a:r>
            </a:p>
          </p:txBody>
        </p:sp>
        <p:sp>
          <p:nvSpPr>
            <p:cNvPr id="10" name="Szövegdoboz 9">
              <a:extLst>
                <a:ext uri="{FF2B5EF4-FFF2-40B4-BE49-F238E27FC236}">
                  <a16:creationId xmlns:a16="http://schemas.microsoft.com/office/drawing/2014/main" id="{5911B7D3-9DD0-6914-7996-78EB267C374D}"/>
                </a:ext>
              </a:extLst>
            </p:cNvPr>
            <p:cNvSpPr txBox="1"/>
            <p:nvPr/>
          </p:nvSpPr>
          <p:spPr>
            <a:xfrm>
              <a:off x="9020860" y="3083289"/>
              <a:ext cx="169994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3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output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53366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9A21C28-4267-C255-5C87-E06F1FD0B9B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7863" y="1638300"/>
            <a:ext cx="3480674" cy="3581400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486A0049-C19F-F867-F538-AFFEFCB01CC6}"/>
              </a:ext>
            </a:extLst>
          </p:cNvPr>
          <p:cNvGrpSpPr/>
          <p:nvPr/>
        </p:nvGrpSpPr>
        <p:grpSpPr>
          <a:xfrm>
            <a:off x="7772400" y="693865"/>
            <a:ext cx="2514600" cy="5470270"/>
            <a:chOff x="7772400" y="841630"/>
            <a:chExt cx="2514600" cy="547027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C1D206B-5733-4610-F011-681330A4C4B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72400" y="841630"/>
              <a:ext cx="2514600" cy="258737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4353D31-FE9D-3450-7063-B5EA5EDE41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72400" y="3724530"/>
              <a:ext cx="2514600" cy="2587370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1F55DDA6-4275-F769-DAA0-378F406BF07F}"/>
              </a:ext>
            </a:extLst>
          </p:cNvPr>
          <p:cNvSpPr txBox="1"/>
          <p:nvPr/>
        </p:nvSpPr>
        <p:spPr>
          <a:xfrm>
            <a:off x="5441950" y="1638300"/>
            <a:ext cx="13081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200" dirty="0">
                <a:solidFill>
                  <a:schemeClr val="bg1"/>
                </a:solidFill>
                <a:latin typeface="Consolas" panose="020B0609020204030204" pitchFamily="49" charset="0"/>
              </a:rPr>
              <a:t>&gt;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B6E2F81-3059-F8BF-27F7-C16C0BAE6BFB}"/>
              </a:ext>
            </a:extLst>
          </p:cNvPr>
          <p:cNvSpPr txBox="1"/>
          <p:nvPr/>
        </p:nvSpPr>
        <p:spPr>
          <a:xfrm>
            <a:off x="5441950" y="2681070"/>
            <a:ext cx="13081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200" dirty="0">
                <a:solidFill>
                  <a:schemeClr val="bg1"/>
                </a:solidFill>
                <a:latin typeface="Consolas" panose="020B0609020204030204" pitchFamily="49" charset="0"/>
              </a:rPr>
              <a:t>&lt;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29216F6-763A-226B-FE70-9EC444101FC7}"/>
              </a:ext>
            </a:extLst>
          </p:cNvPr>
          <p:cNvSpPr txBox="1"/>
          <p:nvPr/>
        </p:nvSpPr>
        <p:spPr>
          <a:xfrm>
            <a:off x="5441950" y="3723840"/>
            <a:ext cx="13081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200" dirty="0">
                <a:solidFill>
                  <a:schemeClr val="bg1"/>
                </a:solidFill>
                <a:latin typeface="Consolas" panose="020B0609020204030204" pitchFamily="49" charset="0"/>
              </a:rPr>
              <a:t>=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65CBE16-E4F4-13E8-F0BA-A1314375AECE}"/>
              </a:ext>
            </a:extLst>
          </p:cNvPr>
          <p:cNvSpPr txBox="1"/>
          <p:nvPr/>
        </p:nvSpPr>
        <p:spPr>
          <a:xfrm>
            <a:off x="1971675" y="437971"/>
            <a:ext cx="28130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200" dirty="0">
                <a:solidFill>
                  <a:schemeClr val="bg1"/>
                </a:solidFill>
                <a:latin typeface="Consolas" panose="020B0609020204030204" pitchFamily="49" charset="0"/>
              </a:rPr>
              <a:t>32 cm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56F18F4-8645-1CCD-D2A9-195911E67B78}"/>
              </a:ext>
            </a:extLst>
          </p:cNvPr>
          <p:cNvSpPr txBox="1"/>
          <p:nvPr/>
        </p:nvSpPr>
        <p:spPr>
          <a:xfrm>
            <a:off x="9569013" y="2274838"/>
            <a:ext cx="281305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200" dirty="0">
                <a:solidFill>
                  <a:schemeClr val="bg1"/>
                </a:solidFill>
                <a:latin typeface="Consolas" panose="020B0609020204030204" pitchFamily="49" charset="0"/>
              </a:rPr>
              <a:t>24</a:t>
            </a:r>
          </a:p>
          <a:p>
            <a:pPr algn="ctr"/>
            <a:r>
              <a:rPr lang="en-GB" sz="7200" dirty="0">
                <a:solidFill>
                  <a:schemeClr val="bg1"/>
                </a:solidFill>
                <a:latin typeface="Consolas" panose="020B0609020204030204" pitchFamily="49" charset="0"/>
              </a:rPr>
              <a:t>cm</a:t>
            </a:r>
          </a:p>
        </p:txBody>
      </p:sp>
    </p:spTree>
    <p:extLst>
      <p:ext uri="{BB962C8B-B14F-4D97-AF65-F5344CB8AC3E}">
        <p14:creationId xmlns:p14="http://schemas.microsoft.com/office/powerpoint/2010/main" val="1788016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églalap 3">
            <a:extLst>
              <a:ext uri="{FF2B5EF4-FFF2-40B4-BE49-F238E27FC236}">
                <a16:creationId xmlns:a16="http://schemas.microsoft.com/office/drawing/2014/main" id="{5DD4CCDF-DA07-9847-EBB6-8D4C9AF03C36}"/>
              </a:ext>
            </a:extLst>
          </p:cNvPr>
          <p:cNvSpPr/>
          <p:nvPr/>
        </p:nvSpPr>
        <p:spPr>
          <a:xfrm>
            <a:off x="4358640" y="1691640"/>
            <a:ext cx="3474720" cy="3474720"/>
          </a:xfrm>
          <a:prstGeom prst="rect">
            <a:avLst/>
          </a:prstGeom>
          <a:solidFill>
            <a:schemeClr val="tx1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Szövegdoboz 1">
            <a:extLst>
              <a:ext uri="{FF2B5EF4-FFF2-40B4-BE49-F238E27FC236}">
                <a16:creationId xmlns:a16="http://schemas.microsoft.com/office/drawing/2014/main" id="{AF071783-9511-BE10-B5B5-4D337AA9EAF8}"/>
              </a:ext>
            </a:extLst>
          </p:cNvPr>
          <p:cNvSpPr txBox="1"/>
          <p:nvPr/>
        </p:nvSpPr>
        <p:spPr>
          <a:xfrm>
            <a:off x="4732421" y="2644169"/>
            <a:ext cx="2727158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4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our program</a:t>
            </a:r>
            <a:endParaRPr lang="en-GB" sz="4800" baseline="3000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41C62CF-7506-0F7D-20F2-7D07CC9BD2A2}"/>
              </a:ext>
            </a:extLst>
          </p:cNvPr>
          <p:cNvGrpSpPr/>
          <p:nvPr/>
        </p:nvGrpSpPr>
        <p:grpSpPr>
          <a:xfrm>
            <a:off x="7940860" y="2782668"/>
            <a:ext cx="2777005" cy="1292662"/>
            <a:chOff x="7943800" y="3083289"/>
            <a:chExt cx="2777005" cy="1292662"/>
          </a:xfrm>
        </p:grpSpPr>
        <p:cxnSp>
          <p:nvCxnSpPr>
            <p:cNvPr id="8" name="Egyenes összekötő nyíllal 7">
              <a:extLst>
                <a:ext uri="{FF2B5EF4-FFF2-40B4-BE49-F238E27FC236}">
                  <a16:creationId xmlns:a16="http://schemas.microsoft.com/office/drawing/2014/main" id="{BD13D9FF-782B-1E64-3286-65BC8002549A}"/>
                </a:ext>
              </a:extLst>
            </p:cNvPr>
            <p:cNvCxnSpPr>
              <a:cxnSpLocks/>
            </p:cNvCxnSpPr>
            <p:nvPr/>
          </p:nvCxnSpPr>
          <p:spPr>
            <a:xfrm>
              <a:off x="7943800" y="3429000"/>
              <a:ext cx="1080000" cy="0"/>
            </a:xfrm>
            <a:prstGeom prst="straightConnector1">
              <a:avLst/>
            </a:prstGeom>
            <a:ln w="762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Szövegdoboz 9">
              <a:extLst>
                <a:ext uri="{FF2B5EF4-FFF2-40B4-BE49-F238E27FC236}">
                  <a16:creationId xmlns:a16="http://schemas.microsoft.com/office/drawing/2014/main" id="{5911B7D3-9DD0-6914-7996-78EB267C374D}"/>
                </a:ext>
              </a:extLst>
            </p:cNvPr>
            <p:cNvSpPr txBox="1"/>
            <p:nvPr/>
          </p:nvSpPr>
          <p:spPr>
            <a:xfrm>
              <a:off x="9020860" y="3083289"/>
              <a:ext cx="169994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3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area1</a:t>
              </a:r>
            </a:p>
          </p:txBody>
        </p:sp>
        <p:cxnSp>
          <p:nvCxnSpPr>
            <p:cNvPr id="5" name="Egyenes összekötő nyíllal 7">
              <a:extLst>
                <a:ext uri="{FF2B5EF4-FFF2-40B4-BE49-F238E27FC236}">
                  <a16:creationId xmlns:a16="http://schemas.microsoft.com/office/drawing/2014/main" id="{8BFCA420-57AE-81F4-D4E5-4C1F787BD59C}"/>
                </a:ext>
              </a:extLst>
            </p:cNvPr>
            <p:cNvCxnSpPr>
              <a:cxnSpLocks/>
            </p:cNvCxnSpPr>
            <p:nvPr/>
          </p:nvCxnSpPr>
          <p:spPr>
            <a:xfrm>
              <a:off x="7943800" y="4075331"/>
              <a:ext cx="1080000" cy="0"/>
            </a:xfrm>
            <a:prstGeom prst="straightConnector1">
              <a:avLst/>
            </a:prstGeom>
            <a:ln w="762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Szövegdoboz 9">
              <a:extLst>
                <a:ext uri="{FF2B5EF4-FFF2-40B4-BE49-F238E27FC236}">
                  <a16:creationId xmlns:a16="http://schemas.microsoft.com/office/drawing/2014/main" id="{2C1C9E12-0148-C255-6DAC-A6F57F6C6DAA}"/>
                </a:ext>
              </a:extLst>
            </p:cNvPr>
            <p:cNvSpPr txBox="1"/>
            <p:nvPr/>
          </p:nvSpPr>
          <p:spPr>
            <a:xfrm>
              <a:off x="9020860" y="3729620"/>
              <a:ext cx="169994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3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area2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19F3EAF-1199-B026-7245-ACFF2D69D1DA}"/>
              </a:ext>
            </a:extLst>
          </p:cNvPr>
          <p:cNvGrpSpPr/>
          <p:nvPr/>
        </p:nvGrpSpPr>
        <p:grpSpPr>
          <a:xfrm>
            <a:off x="1901774" y="2163585"/>
            <a:ext cx="2349366" cy="2530830"/>
            <a:chOff x="1901774" y="3086423"/>
            <a:chExt cx="2349366" cy="2530830"/>
          </a:xfrm>
        </p:grpSpPr>
        <p:cxnSp>
          <p:nvCxnSpPr>
            <p:cNvPr id="6" name="Egyenes összekötő nyíllal 5">
              <a:extLst>
                <a:ext uri="{FF2B5EF4-FFF2-40B4-BE49-F238E27FC236}">
                  <a16:creationId xmlns:a16="http://schemas.microsoft.com/office/drawing/2014/main" id="{DD0DA732-3B92-C56B-EC4F-66501B88497B}"/>
                </a:ext>
              </a:extLst>
            </p:cNvPr>
            <p:cNvCxnSpPr>
              <a:cxnSpLocks/>
            </p:cNvCxnSpPr>
            <p:nvPr/>
          </p:nvCxnSpPr>
          <p:spPr>
            <a:xfrm>
              <a:off x="3171140" y="3429000"/>
              <a:ext cx="1080000" cy="0"/>
            </a:xfrm>
            <a:prstGeom prst="straightConnector1">
              <a:avLst/>
            </a:prstGeom>
            <a:ln w="762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Szövegdoboz 8">
              <a:extLst>
                <a:ext uri="{FF2B5EF4-FFF2-40B4-BE49-F238E27FC236}">
                  <a16:creationId xmlns:a16="http://schemas.microsoft.com/office/drawing/2014/main" id="{FF3A21A9-2237-B463-70D1-E733873B52FE}"/>
                </a:ext>
              </a:extLst>
            </p:cNvPr>
            <p:cNvSpPr txBox="1"/>
            <p:nvPr/>
          </p:nvSpPr>
          <p:spPr>
            <a:xfrm>
              <a:off x="1901774" y="3086423"/>
              <a:ext cx="1269366" cy="6431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3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cxnSp>
          <p:nvCxnSpPr>
            <p:cNvPr id="12" name="Egyenes összekötő nyíllal 5">
              <a:extLst>
                <a:ext uri="{FF2B5EF4-FFF2-40B4-BE49-F238E27FC236}">
                  <a16:creationId xmlns:a16="http://schemas.microsoft.com/office/drawing/2014/main" id="{B5AF0349-B980-04A8-C0C8-34272D433B9D}"/>
                </a:ext>
              </a:extLst>
            </p:cNvPr>
            <p:cNvCxnSpPr>
              <a:cxnSpLocks/>
            </p:cNvCxnSpPr>
            <p:nvPr/>
          </p:nvCxnSpPr>
          <p:spPr>
            <a:xfrm>
              <a:off x="3171140" y="4072197"/>
              <a:ext cx="1080000" cy="0"/>
            </a:xfrm>
            <a:prstGeom prst="straightConnector1">
              <a:avLst/>
            </a:prstGeom>
            <a:ln w="762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Szövegdoboz 8">
              <a:extLst>
                <a:ext uri="{FF2B5EF4-FFF2-40B4-BE49-F238E27FC236}">
                  <a16:creationId xmlns:a16="http://schemas.microsoft.com/office/drawing/2014/main" id="{F8EDB536-38DE-9E45-A581-AA7EDD91DEBF}"/>
                </a:ext>
              </a:extLst>
            </p:cNvPr>
            <p:cNvSpPr txBox="1"/>
            <p:nvPr/>
          </p:nvSpPr>
          <p:spPr>
            <a:xfrm>
              <a:off x="1901774" y="3729620"/>
              <a:ext cx="1269366" cy="6431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3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32</a:t>
              </a:r>
            </a:p>
          </p:txBody>
        </p:sp>
        <p:cxnSp>
          <p:nvCxnSpPr>
            <p:cNvPr id="14" name="Egyenes összekötő nyíllal 5">
              <a:extLst>
                <a:ext uri="{FF2B5EF4-FFF2-40B4-BE49-F238E27FC236}">
                  <a16:creationId xmlns:a16="http://schemas.microsoft.com/office/drawing/2014/main" id="{B749BEFA-E1A6-BA82-D995-C7762412CCCA}"/>
                </a:ext>
              </a:extLst>
            </p:cNvPr>
            <p:cNvCxnSpPr>
              <a:cxnSpLocks/>
            </p:cNvCxnSpPr>
            <p:nvPr/>
          </p:nvCxnSpPr>
          <p:spPr>
            <a:xfrm>
              <a:off x="3171140" y="4673436"/>
              <a:ext cx="1080000" cy="0"/>
            </a:xfrm>
            <a:prstGeom prst="straightConnector1">
              <a:avLst/>
            </a:prstGeom>
            <a:ln w="762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Szövegdoboz 8">
              <a:extLst>
                <a:ext uri="{FF2B5EF4-FFF2-40B4-BE49-F238E27FC236}">
                  <a16:creationId xmlns:a16="http://schemas.microsoft.com/office/drawing/2014/main" id="{8DDDA833-EF29-0CD8-7296-0E0840ED3C48}"/>
                </a:ext>
              </a:extLst>
            </p:cNvPr>
            <p:cNvSpPr txBox="1"/>
            <p:nvPr/>
          </p:nvSpPr>
          <p:spPr>
            <a:xfrm>
              <a:off x="1901774" y="4330859"/>
              <a:ext cx="1269366" cy="6431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3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  <p:cxnSp>
          <p:nvCxnSpPr>
            <p:cNvPr id="16" name="Egyenes összekötő nyíllal 5">
              <a:extLst>
                <a:ext uri="{FF2B5EF4-FFF2-40B4-BE49-F238E27FC236}">
                  <a16:creationId xmlns:a16="http://schemas.microsoft.com/office/drawing/2014/main" id="{273E95CF-A094-2277-6CBE-EEC6395C267F}"/>
                </a:ext>
              </a:extLst>
            </p:cNvPr>
            <p:cNvCxnSpPr>
              <a:cxnSpLocks/>
            </p:cNvCxnSpPr>
            <p:nvPr/>
          </p:nvCxnSpPr>
          <p:spPr>
            <a:xfrm>
              <a:off x="3171140" y="5316633"/>
              <a:ext cx="1080000" cy="0"/>
            </a:xfrm>
            <a:prstGeom prst="straightConnector1">
              <a:avLst/>
            </a:prstGeom>
            <a:ln w="762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Szövegdoboz 8">
              <a:extLst>
                <a:ext uri="{FF2B5EF4-FFF2-40B4-BE49-F238E27FC236}">
                  <a16:creationId xmlns:a16="http://schemas.microsoft.com/office/drawing/2014/main" id="{DA272BD4-CAE2-07CE-926E-FA10908979BA}"/>
                </a:ext>
              </a:extLst>
            </p:cNvPr>
            <p:cNvSpPr txBox="1"/>
            <p:nvPr/>
          </p:nvSpPr>
          <p:spPr>
            <a:xfrm>
              <a:off x="1901774" y="4974056"/>
              <a:ext cx="1269366" cy="6431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3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28373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AA9440-285B-C724-3AF5-94EE6A655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print(10</a:t>
            </a:r>
            <a:r>
              <a:rPr lang="en-GB" dirty="0">
                <a:solidFill>
                  <a:srgbClr val="FFC000"/>
                </a:solidFill>
              </a:rPr>
              <a:t>,</a:t>
            </a:r>
            <a:r>
              <a:rPr lang="en-GB" dirty="0"/>
              <a:t> "apples")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5F8AAB-C775-D48B-901D-D31C8F927E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3100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4CF403-6B0A-E740-2941-19BDC335E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modules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BD1E4C-E288-226B-5DDB-3314D26637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2950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hand holding a cell phone&#10;&#10;Description automatically generated with medium confidence">
            <a:extLst>
              <a:ext uri="{FF2B5EF4-FFF2-40B4-BE49-F238E27FC236}">
                <a16:creationId xmlns:a16="http://schemas.microsoft.com/office/drawing/2014/main" id="{EB2D8903-61E4-F9C6-C2C4-6B785FA36D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049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8FC84-59A3-C9BA-C785-6AF817D12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import </a:t>
            </a:r>
            <a:r>
              <a:rPr lang="en-GB" dirty="0">
                <a:solidFill>
                  <a:srgbClr val="FFC000"/>
                </a:solidFill>
              </a:rPr>
              <a:t>math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4CBA69-7C51-130E-FA0A-10712603F1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7399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7ADEE6-68E6-77CF-996A-0228F34D14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math.pi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7BCB6B-C3EB-36A2-AEBD-3E641DBBD1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7539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926AD0-0150-67F6-8240-8DF1AE8D02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improving the code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29C254-8815-B591-8E5A-552BDA53B3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are there any repeating patterns in our calculations?</a:t>
            </a:r>
          </a:p>
        </p:txBody>
      </p:sp>
    </p:spTree>
    <p:extLst>
      <p:ext uri="{BB962C8B-B14F-4D97-AF65-F5344CB8AC3E}">
        <p14:creationId xmlns:p14="http://schemas.microsoft.com/office/powerpoint/2010/main" val="4288658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63D9836-DF1D-49B4-B534-2BA12BB833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40" y="2360429"/>
            <a:ext cx="12123920" cy="2137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075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65F76B-7180-CB85-176B-537F5280C6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numeral systems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BA2F52-7EA4-6911-E0C8-F0E66D698A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5336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18D812-509F-82FC-EB7E-19A3C6EC0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DRY principle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CEAABF-AC27-9CFC-2BFC-7C7869D26F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solidFill>
                  <a:srgbClr val="FFC000"/>
                </a:solidFill>
              </a:rPr>
              <a:t>D</a:t>
            </a:r>
            <a:r>
              <a:rPr lang="en-GB" dirty="0"/>
              <a:t>on’t </a:t>
            </a:r>
            <a:r>
              <a:rPr lang="en-GB" dirty="0">
                <a:solidFill>
                  <a:srgbClr val="FFC000"/>
                </a:solidFill>
              </a:rPr>
              <a:t>R</a:t>
            </a:r>
            <a:r>
              <a:rPr lang="en-GB" dirty="0"/>
              <a:t>epeat </a:t>
            </a:r>
            <a:r>
              <a:rPr lang="en-GB" dirty="0">
                <a:solidFill>
                  <a:srgbClr val="FFC000"/>
                </a:solidFill>
              </a:rPr>
              <a:t>Y</a:t>
            </a:r>
            <a:r>
              <a:rPr lang="en-GB" dirty="0"/>
              <a:t>ourself</a:t>
            </a:r>
          </a:p>
        </p:txBody>
      </p:sp>
    </p:spTree>
    <p:extLst>
      <p:ext uri="{BB962C8B-B14F-4D97-AF65-F5344CB8AC3E}">
        <p14:creationId xmlns:p14="http://schemas.microsoft.com/office/powerpoint/2010/main" val="587126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1">
            <a:extLst>
              <a:ext uri="{FF2B5EF4-FFF2-40B4-BE49-F238E27FC236}">
                <a16:creationId xmlns:a16="http://schemas.microsoft.com/office/drawing/2014/main" id="{69B1EC65-87D4-29AB-6589-8196106114E2}"/>
              </a:ext>
            </a:extLst>
          </p:cNvPr>
          <p:cNvSpPr txBox="1">
            <a:spLocks/>
          </p:cNvSpPr>
          <p:nvPr/>
        </p:nvSpPr>
        <p:spPr>
          <a:xfrm>
            <a:off x="7181384" y="2766218"/>
            <a:ext cx="4622621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dirty="0"/>
              <a:t>functions</a:t>
            </a:r>
            <a:endParaRPr lang="hu-HU" dirty="0"/>
          </a:p>
        </p:txBody>
      </p:sp>
      <p:pic>
        <p:nvPicPr>
          <p:cNvPr id="5" name="Tartalom helye 14" descr="A képen szöveg, polc, vonalas, vonal látható&#10;&#10;Automatikusan generált leírás">
            <a:extLst>
              <a:ext uri="{FF2B5EF4-FFF2-40B4-BE49-F238E27FC236}">
                <a16:creationId xmlns:a16="http://schemas.microsoft.com/office/drawing/2014/main" id="{2CE2BF91-2A13-6D06-02C6-E4A748B14AB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056175"/>
            <a:ext cx="5533901" cy="9211058"/>
          </a:xfrm>
          <a:prstGeom prst="rect">
            <a:avLst/>
          </a:prstGeom>
        </p:spPr>
      </p:pic>
      <p:grpSp>
        <p:nvGrpSpPr>
          <p:cNvPr id="6" name="input2">
            <a:extLst>
              <a:ext uri="{FF2B5EF4-FFF2-40B4-BE49-F238E27FC236}">
                <a16:creationId xmlns:a16="http://schemas.microsoft.com/office/drawing/2014/main" id="{A84F2311-8687-9E4A-8AA0-5DE3DD4800AF}"/>
              </a:ext>
            </a:extLst>
          </p:cNvPr>
          <p:cNvGrpSpPr/>
          <p:nvPr/>
        </p:nvGrpSpPr>
        <p:grpSpPr>
          <a:xfrm>
            <a:off x="5201392" y="1755072"/>
            <a:ext cx="4521310" cy="1077218"/>
            <a:chOff x="5201392" y="1755072"/>
            <a:chExt cx="4521310" cy="1077218"/>
          </a:xfrm>
        </p:grpSpPr>
        <p:cxnSp>
          <p:nvCxnSpPr>
            <p:cNvPr id="7" name="Input2_nyil">
              <a:extLst>
                <a:ext uri="{FF2B5EF4-FFF2-40B4-BE49-F238E27FC236}">
                  <a16:creationId xmlns:a16="http://schemas.microsoft.com/office/drawing/2014/main" id="{4D53A3AC-2D49-E0F4-5E10-D53CBE40ED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01392" y="2371278"/>
              <a:ext cx="1979992" cy="296883"/>
            </a:xfrm>
            <a:prstGeom prst="straightConnector1">
              <a:avLst/>
            </a:prstGeom>
            <a:ln w="76200">
              <a:solidFill>
                <a:srgbClr val="FFFF0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Input2">
              <a:extLst>
                <a:ext uri="{FF2B5EF4-FFF2-40B4-BE49-F238E27FC236}">
                  <a16:creationId xmlns:a16="http://schemas.microsoft.com/office/drawing/2014/main" id="{6F86CB05-415D-577C-B84E-2216D02D83EB}"/>
                </a:ext>
              </a:extLst>
            </p:cNvPr>
            <p:cNvSpPr txBox="1"/>
            <p:nvPr/>
          </p:nvSpPr>
          <p:spPr>
            <a:xfrm>
              <a:off x="7181383" y="1755072"/>
              <a:ext cx="254131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32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Biome" panose="020B0503030204020804" pitchFamily="34" charset="0"/>
                  <a:cs typeface="Biome" panose="020B0503030204020804" pitchFamily="34" charset="0"/>
                </a:rPr>
                <a:t>Input 2: </a:t>
              </a:r>
              <a:r>
                <a:rPr lang="en-GB" sz="3200" dirty="0">
                  <a:solidFill>
                    <a:srgbClr val="FFFF0C"/>
                  </a:solidFill>
                  <a:latin typeface="Biome" panose="020B0503030204020804" pitchFamily="34" charset="0"/>
                  <a:cs typeface="Biome" panose="020B0503030204020804" pitchFamily="34" charset="0"/>
                </a:rPr>
                <a:t>change</a:t>
              </a:r>
              <a:endParaRPr lang="hu-HU" sz="3200" dirty="0">
                <a:solidFill>
                  <a:srgbClr val="FFFF0C"/>
                </a:solidFill>
                <a:latin typeface="Biome" panose="020B0503030204020804" pitchFamily="34" charset="0"/>
                <a:cs typeface="Biome" panose="020B0503030204020804" pitchFamily="34" charset="0"/>
              </a:endParaRPr>
            </a:p>
          </p:txBody>
        </p:sp>
      </p:grpSp>
      <p:grpSp>
        <p:nvGrpSpPr>
          <p:cNvPr id="9" name="input1">
            <a:extLst>
              <a:ext uri="{FF2B5EF4-FFF2-40B4-BE49-F238E27FC236}">
                <a16:creationId xmlns:a16="http://schemas.microsoft.com/office/drawing/2014/main" id="{529B44C6-6CB1-D9A3-55FC-CF8E38167839}"/>
              </a:ext>
            </a:extLst>
          </p:cNvPr>
          <p:cNvGrpSpPr/>
          <p:nvPr/>
        </p:nvGrpSpPr>
        <p:grpSpPr>
          <a:xfrm>
            <a:off x="5201392" y="743926"/>
            <a:ext cx="5272644" cy="1077218"/>
            <a:chOff x="5201392" y="743926"/>
            <a:chExt cx="5272644" cy="1077218"/>
          </a:xfrm>
        </p:grpSpPr>
        <p:cxnSp>
          <p:nvCxnSpPr>
            <p:cNvPr id="10" name="Input1_nyil">
              <a:extLst>
                <a:ext uri="{FF2B5EF4-FFF2-40B4-BE49-F238E27FC236}">
                  <a16:creationId xmlns:a16="http://schemas.microsoft.com/office/drawing/2014/main" id="{6445A578-7AE3-2924-0152-CBE5C5A1F34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01392" y="1282535"/>
              <a:ext cx="1979992" cy="296883"/>
            </a:xfrm>
            <a:prstGeom prst="straightConnector1">
              <a:avLst/>
            </a:prstGeom>
            <a:ln w="76200">
              <a:solidFill>
                <a:srgbClr val="FFFF0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Input1">
              <a:extLst>
                <a:ext uri="{FF2B5EF4-FFF2-40B4-BE49-F238E27FC236}">
                  <a16:creationId xmlns:a16="http://schemas.microsoft.com/office/drawing/2014/main" id="{00775FBF-040C-051D-CB5F-CDA215B226E2}"/>
                </a:ext>
              </a:extLst>
            </p:cNvPr>
            <p:cNvSpPr txBox="1"/>
            <p:nvPr/>
          </p:nvSpPr>
          <p:spPr>
            <a:xfrm>
              <a:off x="7181383" y="743926"/>
              <a:ext cx="3292653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32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Biome" panose="020B0503030204020804" pitchFamily="34" charset="0"/>
                  <a:cs typeface="Biome" panose="020B0503030204020804" pitchFamily="34" charset="0"/>
                </a:rPr>
                <a:t>Input 1: </a:t>
              </a:r>
              <a:br>
                <a:rPr lang="en-GB" sz="32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Biome" panose="020B0503030204020804" pitchFamily="34" charset="0"/>
                  <a:cs typeface="Biome" panose="020B0503030204020804" pitchFamily="34" charset="0"/>
                </a:rPr>
              </a:br>
              <a:r>
                <a:rPr lang="en-GB" sz="3200" dirty="0">
                  <a:solidFill>
                    <a:srgbClr val="FFFF0C"/>
                  </a:solidFill>
                  <a:latin typeface="Biome" panose="020B0503030204020804" pitchFamily="34" charset="0"/>
                  <a:cs typeface="Biome" panose="020B0503030204020804" pitchFamily="34" charset="0"/>
                </a:rPr>
                <a:t>food / drink id</a:t>
              </a:r>
              <a:r>
                <a:rPr lang="hu-HU" sz="3200" dirty="0">
                  <a:solidFill>
                    <a:srgbClr val="FFFF0C"/>
                  </a:solidFill>
                  <a:latin typeface="Biome" panose="020B0503030204020804" pitchFamily="34" charset="0"/>
                  <a:cs typeface="Biome" panose="020B0503030204020804" pitchFamily="34" charset="0"/>
                </a:rPr>
                <a:t> </a:t>
              </a:r>
            </a:p>
          </p:txBody>
        </p:sp>
      </p:grpSp>
      <p:grpSp>
        <p:nvGrpSpPr>
          <p:cNvPr id="12" name="output">
            <a:extLst>
              <a:ext uri="{FF2B5EF4-FFF2-40B4-BE49-F238E27FC236}">
                <a16:creationId xmlns:a16="http://schemas.microsoft.com/office/drawing/2014/main" id="{D5AC27E1-7F73-AD9D-1A2E-B1671386BF1E}"/>
              </a:ext>
            </a:extLst>
          </p:cNvPr>
          <p:cNvGrpSpPr/>
          <p:nvPr/>
        </p:nvGrpSpPr>
        <p:grpSpPr>
          <a:xfrm>
            <a:off x="2248779" y="4802456"/>
            <a:ext cx="7911332" cy="1771647"/>
            <a:chOff x="2248779" y="4802456"/>
            <a:chExt cx="7911332" cy="1771647"/>
          </a:xfrm>
        </p:grpSpPr>
        <p:cxnSp>
          <p:nvCxnSpPr>
            <p:cNvPr id="13" name="output_nyil">
              <a:extLst>
                <a:ext uri="{FF2B5EF4-FFF2-40B4-BE49-F238E27FC236}">
                  <a16:creationId xmlns:a16="http://schemas.microsoft.com/office/drawing/2014/main" id="{BBEE9E60-879D-2E8D-7368-A20E6B65587E}"/>
                </a:ext>
              </a:extLst>
            </p:cNvPr>
            <p:cNvCxnSpPr>
              <a:cxnSpLocks/>
            </p:cNvCxnSpPr>
            <p:nvPr/>
          </p:nvCxnSpPr>
          <p:spPr>
            <a:xfrm>
              <a:off x="2248779" y="5379521"/>
              <a:ext cx="4188802" cy="558141"/>
            </a:xfrm>
            <a:prstGeom prst="straightConnector1">
              <a:avLst/>
            </a:prstGeom>
            <a:ln w="76200">
              <a:solidFill>
                <a:srgbClr val="4EB8F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4" name="soda">
              <a:extLst>
                <a:ext uri="{FF2B5EF4-FFF2-40B4-BE49-F238E27FC236}">
                  <a16:creationId xmlns:a16="http://schemas.microsoft.com/office/drawing/2014/main" id="{5211035D-63A0-D97A-D81D-641809BD220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437581" y="4802456"/>
              <a:ext cx="1038225" cy="1771647"/>
            </a:xfrm>
            <a:prstGeom prst="rect">
              <a:avLst/>
            </a:prstGeom>
          </p:spPr>
        </p:pic>
        <p:sp>
          <p:nvSpPr>
            <p:cNvPr id="15" name="output">
              <a:extLst>
                <a:ext uri="{FF2B5EF4-FFF2-40B4-BE49-F238E27FC236}">
                  <a16:creationId xmlns:a16="http://schemas.microsoft.com/office/drawing/2014/main" id="{09F43191-1C4E-6B4F-418C-403032BFD0FE}"/>
                </a:ext>
              </a:extLst>
            </p:cNvPr>
            <p:cNvSpPr txBox="1"/>
            <p:nvPr/>
          </p:nvSpPr>
          <p:spPr>
            <a:xfrm>
              <a:off x="7618792" y="5149671"/>
              <a:ext cx="254131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3200" dirty="0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Biome" panose="020B0503030204020804" pitchFamily="34" charset="0"/>
                  <a:cs typeface="Biome" panose="020B0503030204020804" pitchFamily="34" charset="0"/>
                </a:rPr>
                <a:t>Output: </a:t>
              </a:r>
              <a:r>
                <a:rPr lang="en-GB" sz="3200" dirty="0">
                  <a:solidFill>
                    <a:srgbClr val="4EB8FD"/>
                  </a:solidFill>
                  <a:latin typeface="Biome" panose="020B0503030204020804" pitchFamily="34" charset="0"/>
                  <a:cs typeface="Biome" panose="020B0503030204020804" pitchFamily="34" charset="0"/>
                </a:rPr>
                <a:t>soda</a:t>
              </a:r>
              <a:r>
                <a:rPr lang="hu-HU" sz="3200" dirty="0">
                  <a:solidFill>
                    <a:srgbClr val="FFFF0C"/>
                  </a:solidFill>
                  <a:latin typeface="Biome" panose="020B0503030204020804" pitchFamily="34" charset="0"/>
                  <a:cs typeface="Biome" panose="020B0503030204020804" pitchFamily="34" charset="0"/>
                </a:rPr>
                <a:t> 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79280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443B9F-CC5E-C762-1593-038130C39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conveyor belt: preparation</a:t>
            </a:r>
          </a:p>
        </p:txBody>
      </p:sp>
      <p:pic>
        <p:nvPicPr>
          <p:cNvPr id="4" name="gep">
            <a:extLst>
              <a:ext uri="{FF2B5EF4-FFF2-40B4-BE49-F238E27FC236}">
                <a16:creationId xmlns:a16="http://schemas.microsoft.com/office/drawing/2014/main" id="{B610DACE-B09B-BAA6-8A60-B5913739C2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439" y="1690440"/>
            <a:ext cx="10335119" cy="5167560"/>
          </a:xfrm>
          <a:prstGeom prst="rect">
            <a:avLst/>
          </a:prstGeom>
        </p:spPr>
      </p:pic>
      <p:pic>
        <p:nvPicPr>
          <p:cNvPr id="5" name="por" descr="A képen térkép látható&#10;&#10;Automatikusan generált leírás">
            <a:extLst>
              <a:ext uri="{FF2B5EF4-FFF2-40B4-BE49-F238E27FC236}">
                <a16:creationId xmlns:a16="http://schemas.microsoft.com/office/drawing/2014/main" id="{A28D9AC0-FC6D-F57F-4DE9-A3B1553CD42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9782" y="2370037"/>
            <a:ext cx="1932436" cy="1478283"/>
          </a:xfrm>
          <a:prstGeom prst="rect">
            <a:avLst/>
          </a:prstGeom>
        </p:spPr>
      </p:pic>
      <p:grpSp>
        <p:nvGrpSpPr>
          <p:cNvPr id="6" name="babok">
            <a:extLst>
              <a:ext uri="{FF2B5EF4-FFF2-40B4-BE49-F238E27FC236}">
                <a16:creationId xmlns:a16="http://schemas.microsoft.com/office/drawing/2014/main" id="{A1799B5F-E103-9844-FFDA-A72D5618FFAD}"/>
              </a:ext>
            </a:extLst>
          </p:cNvPr>
          <p:cNvGrpSpPr/>
          <p:nvPr/>
        </p:nvGrpSpPr>
        <p:grpSpPr>
          <a:xfrm>
            <a:off x="1448491" y="2686576"/>
            <a:ext cx="2750888" cy="1267809"/>
            <a:chOff x="1448491" y="2686576"/>
            <a:chExt cx="2750888" cy="1267809"/>
          </a:xfrm>
        </p:grpSpPr>
        <p:pic>
          <p:nvPicPr>
            <p:cNvPr id="7" name="Kép 10" descr="A képen beltéri, fekete, sötét, bezárás látható&#10;&#10;Automatikusan generált leírás">
              <a:extLst>
                <a:ext uri="{FF2B5EF4-FFF2-40B4-BE49-F238E27FC236}">
                  <a16:creationId xmlns:a16="http://schemas.microsoft.com/office/drawing/2014/main" id="{6383EC64-3F30-D5FF-E459-338FB110A16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48491" y="3109179"/>
              <a:ext cx="1001788" cy="845206"/>
            </a:xfrm>
            <a:prstGeom prst="rect">
              <a:avLst/>
            </a:prstGeom>
          </p:spPr>
        </p:pic>
        <p:pic>
          <p:nvPicPr>
            <p:cNvPr id="8" name="Kép 11" descr="A képen beltéri, fekete, sötét, bezárás látható&#10;&#10;Automatikusan generált leírás">
              <a:extLst>
                <a:ext uri="{FF2B5EF4-FFF2-40B4-BE49-F238E27FC236}">
                  <a16:creationId xmlns:a16="http://schemas.microsoft.com/office/drawing/2014/main" id="{7A566B05-487C-6435-ECD9-57F11C7E03B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99654" y="3109179"/>
              <a:ext cx="1001788" cy="845206"/>
            </a:xfrm>
            <a:prstGeom prst="rect">
              <a:avLst/>
            </a:prstGeom>
          </p:spPr>
        </p:pic>
        <p:pic>
          <p:nvPicPr>
            <p:cNvPr id="9" name="Kép 12" descr="A képen beltéri, fekete, sötét, bezárás látható&#10;&#10;Automatikusan generált leírás">
              <a:extLst>
                <a:ext uri="{FF2B5EF4-FFF2-40B4-BE49-F238E27FC236}">
                  <a16:creationId xmlns:a16="http://schemas.microsoft.com/office/drawing/2014/main" id="{675F7A78-CE66-B5CC-E98C-FAD9D4D4121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36663" y="3109179"/>
              <a:ext cx="1001788" cy="845206"/>
            </a:xfrm>
            <a:prstGeom prst="rect">
              <a:avLst/>
            </a:prstGeom>
          </p:spPr>
        </p:pic>
        <p:pic>
          <p:nvPicPr>
            <p:cNvPr id="10" name="Kép 13" descr="A képen beltéri, fekete, sötét, bezárás látható&#10;&#10;Automatikusan generált leírás">
              <a:extLst>
                <a:ext uri="{FF2B5EF4-FFF2-40B4-BE49-F238E27FC236}">
                  <a16:creationId xmlns:a16="http://schemas.microsoft.com/office/drawing/2014/main" id="{929FC5DF-B0A7-52EC-3F34-8502E781DFE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197590" y="3100765"/>
              <a:ext cx="1001789" cy="845206"/>
            </a:xfrm>
            <a:prstGeom prst="rect">
              <a:avLst/>
            </a:prstGeom>
          </p:spPr>
        </p:pic>
        <p:pic>
          <p:nvPicPr>
            <p:cNvPr id="11" name="Kép 14" descr="A képen beltéri, fekete, sötét, bezárás látható&#10;&#10;Automatikusan generált leírás">
              <a:extLst>
                <a:ext uri="{FF2B5EF4-FFF2-40B4-BE49-F238E27FC236}">
                  <a16:creationId xmlns:a16="http://schemas.microsoft.com/office/drawing/2014/main" id="{A720B6AF-80C7-50C0-9608-5E1D9BFBA00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2091446" y="2686576"/>
              <a:ext cx="1001789" cy="8452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0801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2.22222E-6 L 0.26849 -0.00602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424" y="-301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0" presetClass="exit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7.40741E-7 L 0.2763 -0.00116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815" y="-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EEE46E-CF7B-2AF5-48AC-D4DEB3FB5E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conveyor belt: execution</a:t>
            </a:r>
          </a:p>
        </p:txBody>
      </p:sp>
      <p:pic>
        <p:nvPicPr>
          <p:cNvPr id="3" name="gep">
            <a:extLst>
              <a:ext uri="{FF2B5EF4-FFF2-40B4-BE49-F238E27FC236}">
                <a16:creationId xmlns:a16="http://schemas.microsoft.com/office/drawing/2014/main" id="{4AE420F5-AE4F-A6A9-B0E0-F6EF1140E7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28439" y="1690440"/>
            <a:ext cx="10335119" cy="5167559"/>
          </a:xfrm>
          <a:prstGeom prst="rect">
            <a:avLst/>
          </a:prstGeom>
        </p:spPr>
      </p:pic>
      <p:pic>
        <p:nvPicPr>
          <p:cNvPr id="4" name="csoki">
            <a:extLst>
              <a:ext uri="{FF2B5EF4-FFF2-40B4-BE49-F238E27FC236}">
                <a16:creationId xmlns:a16="http://schemas.microsoft.com/office/drawing/2014/main" id="{6E23410B-5A67-6F8F-023B-E2E4479B3D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9387818">
            <a:off x="5141554" y="2677984"/>
            <a:ext cx="1908887" cy="1478283"/>
          </a:xfrm>
          <a:prstGeom prst="rect">
            <a:avLst/>
          </a:prstGeom>
        </p:spPr>
      </p:pic>
      <p:grpSp>
        <p:nvGrpSpPr>
          <p:cNvPr id="5" name="porok">
            <a:extLst>
              <a:ext uri="{FF2B5EF4-FFF2-40B4-BE49-F238E27FC236}">
                <a16:creationId xmlns:a16="http://schemas.microsoft.com/office/drawing/2014/main" id="{3B910B14-616F-F481-EF8B-52C9F0EC1916}"/>
              </a:ext>
            </a:extLst>
          </p:cNvPr>
          <p:cNvGrpSpPr/>
          <p:nvPr/>
        </p:nvGrpSpPr>
        <p:grpSpPr>
          <a:xfrm>
            <a:off x="1092172" y="2547353"/>
            <a:ext cx="3344411" cy="1478283"/>
            <a:chOff x="1068421" y="2535478"/>
            <a:chExt cx="3344411" cy="1478283"/>
          </a:xfrm>
        </p:grpSpPr>
        <p:pic>
          <p:nvPicPr>
            <p:cNvPr id="6" name="kakao" descr="A képen térkép látható&#10;&#10;Automatikusan generált leírás">
              <a:extLst>
                <a:ext uri="{FF2B5EF4-FFF2-40B4-BE49-F238E27FC236}">
                  <a16:creationId xmlns:a16="http://schemas.microsoft.com/office/drawing/2014/main" id="{BBA27A47-2CE1-936D-3BC4-4F2FCA19B84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8421" y="2535478"/>
              <a:ext cx="1932436" cy="1478283"/>
            </a:xfrm>
            <a:prstGeom prst="rect">
              <a:avLst/>
            </a:prstGeom>
          </p:spPr>
        </p:pic>
        <p:pic>
          <p:nvPicPr>
            <p:cNvPr id="7" name="cukor">
              <a:extLst>
                <a:ext uri="{FF2B5EF4-FFF2-40B4-BE49-F238E27FC236}">
                  <a16:creationId xmlns:a16="http://schemas.microsoft.com/office/drawing/2014/main" id="{5BC69898-BC7A-7611-D403-CE705BB38F4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99920" y="2903526"/>
              <a:ext cx="2112912" cy="1110235"/>
            </a:xfrm>
            <a:prstGeom prst="rect">
              <a:avLst/>
            </a:prstGeom>
          </p:spPr>
        </p:pic>
      </p:grpSp>
      <p:pic>
        <p:nvPicPr>
          <p:cNvPr id="8" name="tuz" descr="A képen természet, sötét látható&#10;&#10;Automatikusan generált leírás">
            <a:extLst>
              <a:ext uri="{FF2B5EF4-FFF2-40B4-BE49-F238E27FC236}">
                <a16:creationId xmlns:a16="http://schemas.microsoft.com/office/drawing/2014/main" id="{C51F84D2-12D3-016E-0B2A-9FE4399F80A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7" y="5042165"/>
            <a:ext cx="3048000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483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3.33333E-6 L 0.28373 0.00092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180" y="4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0" presetClass="exit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7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8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9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0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1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2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0"/>
                            </p:stCondLst>
                            <p:childTnLst>
                              <p:par>
                                <p:cTn id="42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85185E-6 L 0.2763 -0.00116 " pathEditMode="relative" rAng="0" ptsTypes="AA">
                                      <p:cBhvr>
                                        <p:cTn id="51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815" y="-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Csoportba foglalás 11">
            <a:extLst>
              <a:ext uri="{FF2B5EF4-FFF2-40B4-BE49-F238E27FC236}">
                <a16:creationId xmlns:a16="http://schemas.microsoft.com/office/drawing/2014/main" id="{CAF7BD0C-F5F8-9367-072E-7C97D9C1D737}"/>
              </a:ext>
            </a:extLst>
          </p:cNvPr>
          <p:cNvGrpSpPr/>
          <p:nvPr/>
        </p:nvGrpSpPr>
        <p:grpSpPr>
          <a:xfrm>
            <a:off x="1901774" y="1691640"/>
            <a:ext cx="8819031" cy="3474720"/>
            <a:chOff x="1901774" y="1691640"/>
            <a:chExt cx="8819031" cy="3474720"/>
          </a:xfrm>
        </p:grpSpPr>
        <p:sp>
          <p:nvSpPr>
            <p:cNvPr id="4" name="Téglalap 3">
              <a:extLst>
                <a:ext uri="{FF2B5EF4-FFF2-40B4-BE49-F238E27FC236}">
                  <a16:creationId xmlns:a16="http://schemas.microsoft.com/office/drawing/2014/main" id="{5DD4CCDF-DA07-9847-EBB6-8D4C9AF03C36}"/>
                </a:ext>
              </a:extLst>
            </p:cNvPr>
            <p:cNvSpPr/>
            <p:nvPr/>
          </p:nvSpPr>
          <p:spPr>
            <a:xfrm>
              <a:off x="4358640" y="1691640"/>
              <a:ext cx="3474720" cy="3474720"/>
            </a:xfrm>
            <a:prstGeom prst="rect">
              <a:avLst/>
            </a:prstGeom>
            <a:solidFill>
              <a:schemeClr val="tx1"/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6" name="Egyenes összekötő nyíllal 5">
              <a:extLst>
                <a:ext uri="{FF2B5EF4-FFF2-40B4-BE49-F238E27FC236}">
                  <a16:creationId xmlns:a16="http://schemas.microsoft.com/office/drawing/2014/main" id="{DD0DA732-3B92-C56B-EC4F-66501B88497B}"/>
                </a:ext>
              </a:extLst>
            </p:cNvPr>
            <p:cNvCxnSpPr>
              <a:cxnSpLocks/>
            </p:cNvCxnSpPr>
            <p:nvPr/>
          </p:nvCxnSpPr>
          <p:spPr>
            <a:xfrm>
              <a:off x="3171140" y="3429000"/>
              <a:ext cx="1080000" cy="0"/>
            </a:xfrm>
            <a:prstGeom prst="straightConnector1">
              <a:avLst/>
            </a:prstGeom>
            <a:ln w="762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Egyenes összekötő nyíllal 7">
              <a:extLst>
                <a:ext uri="{FF2B5EF4-FFF2-40B4-BE49-F238E27FC236}">
                  <a16:creationId xmlns:a16="http://schemas.microsoft.com/office/drawing/2014/main" id="{BD13D9FF-782B-1E64-3286-65BC8002549A}"/>
                </a:ext>
              </a:extLst>
            </p:cNvPr>
            <p:cNvCxnSpPr>
              <a:cxnSpLocks/>
            </p:cNvCxnSpPr>
            <p:nvPr/>
          </p:nvCxnSpPr>
          <p:spPr>
            <a:xfrm>
              <a:off x="7943800" y="3429000"/>
              <a:ext cx="1080000" cy="0"/>
            </a:xfrm>
            <a:prstGeom prst="straightConnector1">
              <a:avLst/>
            </a:prstGeom>
            <a:ln w="762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Szövegdoboz 8">
              <a:extLst>
                <a:ext uri="{FF2B5EF4-FFF2-40B4-BE49-F238E27FC236}">
                  <a16:creationId xmlns:a16="http://schemas.microsoft.com/office/drawing/2014/main" id="{FF3A21A9-2237-B463-70D1-E733873B52FE}"/>
                </a:ext>
              </a:extLst>
            </p:cNvPr>
            <p:cNvSpPr txBox="1"/>
            <p:nvPr/>
          </p:nvSpPr>
          <p:spPr>
            <a:xfrm>
              <a:off x="1901774" y="3086423"/>
              <a:ext cx="1269366" cy="6431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3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input</a:t>
              </a:r>
            </a:p>
          </p:txBody>
        </p:sp>
        <p:sp>
          <p:nvSpPr>
            <p:cNvPr id="10" name="Szövegdoboz 9">
              <a:extLst>
                <a:ext uri="{FF2B5EF4-FFF2-40B4-BE49-F238E27FC236}">
                  <a16:creationId xmlns:a16="http://schemas.microsoft.com/office/drawing/2014/main" id="{5911B7D3-9DD0-6914-7996-78EB267C374D}"/>
                </a:ext>
              </a:extLst>
            </p:cNvPr>
            <p:cNvSpPr txBox="1"/>
            <p:nvPr/>
          </p:nvSpPr>
          <p:spPr>
            <a:xfrm>
              <a:off x="9020860" y="3083289"/>
              <a:ext cx="169994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3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output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36784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églalap 3">
            <a:extLst>
              <a:ext uri="{FF2B5EF4-FFF2-40B4-BE49-F238E27FC236}">
                <a16:creationId xmlns:a16="http://schemas.microsoft.com/office/drawing/2014/main" id="{8DBBB906-1E7E-471B-04B1-7251E29A8336}"/>
              </a:ext>
            </a:extLst>
          </p:cNvPr>
          <p:cNvSpPr/>
          <p:nvPr/>
        </p:nvSpPr>
        <p:spPr>
          <a:xfrm>
            <a:off x="4358640" y="1691640"/>
            <a:ext cx="3474720" cy="3474720"/>
          </a:xfrm>
          <a:prstGeom prst="rect">
            <a:avLst/>
          </a:prstGeom>
          <a:solidFill>
            <a:schemeClr val="tx1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Szövegdoboz 1">
            <a:extLst>
              <a:ext uri="{FF2B5EF4-FFF2-40B4-BE49-F238E27FC236}">
                <a16:creationId xmlns:a16="http://schemas.microsoft.com/office/drawing/2014/main" id="{7AFAC362-68A4-5370-678E-050066A43278}"/>
              </a:ext>
            </a:extLst>
          </p:cNvPr>
          <p:cNvSpPr txBox="1"/>
          <p:nvPr/>
        </p:nvSpPr>
        <p:spPr>
          <a:xfrm>
            <a:off x="4732421" y="2644169"/>
            <a:ext cx="2727158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4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our area function</a:t>
            </a:r>
            <a:endParaRPr lang="en-GB" sz="4800" baseline="3000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682E1C1-CDF2-42A2-5D40-4E192B3AADC0}"/>
              </a:ext>
            </a:extLst>
          </p:cNvPr>
          <p:cNvGrpSpPr/>
          <p:nvPr/>
        </p:nvGrpSpPr>
        <p:grpSpPr>
          <a:xfrm>
            <a:off x="7940860" y="3105835"/>
            <a:ext cx="2779945" cy="646331"/>
            <a:chOff x="7943800" y="3083290"/>
            <a:chExt cx="2779945" cy="646331"/>
          </a:xfrm>
        </p:grpSpPr>
        <p:cxnSp>
          <p:nvCxnSpPr>
            <p:cNvPr id="5" name="Egyenes összekötő nyíllal 7">
              <a:extLst>
                <a:ext uri="{FF2B5EF4-FFF2-40B4-BE49-F238E27FC236}">
                  <a16:creationId xmlns:a16="http://schemas.microsoft.com/office/drawing/2014/main" id="{CEBFB184-4583-503A-2338-8F476B4E99CB}"/>
                </a:ext>
              </a:extLst>
            </p:cNvPr>
            <p:cNvCxnSpPr>
              <a:cxnSpLocks/>
            </p:cNvCxnSpPr>
            <p:nvPr/>
          </p:nvCxnSpPr>
          <p:spPr>
            <a:xfrm>
              <a:off x="7943800" y="3429000"/>
              <a:ext cx="1080000" cy="0"/>
            </a:xfrm>
            <a:prstGeom prst="straightConnector1">
              <a:avLst/>
            </a:prstGeom>
            <a:ln w="762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Szövegdoboz 9">
              <a:extLst>
                <a:ext uri="{FF2B5EF4-FFF2-40B4-BE49-F238E27FC236}">
                  <a16:creationId xmlns:a16="http://schemas.microsoft.com/office/drawing/2014/main" id="{6346643C-3609-477E-2112-7E3D97EACD65}"/>
                </a:ext>
              </a:extLst>
            </p:cNvPr>
            <p:cNvSpPr txBox="1"/>
            <p:nvPr/>
          </p:nvSpPr>
          <p:spPr>
            <a:xfrm>
              <a:off x="9023800" y="3083290"/>
              <a:ext cx="169994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3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area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C8F6AD5C-033F-B637-2686-067EFAA2E144}"/>
              </a:ext>
            </a:extLst>
          </p:cNvPr>
          <p:cNvGrpSpPr/>
          <p:nvPr/>
        </p:nvGrpSpPr>
        <p:grpSpPr>
          <a:xfrm>
            <a:off x="382137" y="2440584"/>
            <a:ext cx="3869003" cy="1976833"/>
            <a:chOff x="382137" y="3086423"/>
            <a:chExt cx="3869003" cy="1976833"/>
          </a:xfrm>
        </p:grpSpPr>
        <p:cxnSp>
          <p:nvCxnSpPr>
            <p:cNvPr id="10" name="Egyenes összekötő nyíllal 5">
              <a:extLst>
                <a:ext uri="{FF2B5EF4-FFF2-40B4-BE49-F238E27FC236}">
                  <a16:creationId xmlns:a16="http://schemas.microsoft.com/office/drawing/2014/main" id="{A768B9FE-F989-251C-103B-45215203845D}"/>
                </a:ext>
              </a:extLst>
            </p:cNvPr>
            <p:cNvCxnSpPr>
              <a:cxnSpLocks/>
            </p:cNvCxnSpPr>
            <p:nvPr/>
          </p:nvCxnSpPr>
          <p:spPr>
            <a:xfrm>
              <a:off x="3171140" y="3429000"/>
              <a:ext cx="1080000" cy="0"/>
            </a:xfrm>
            <a:prstGeom prst="straightConnector1">
              <a:avLst/>
            </a:prstGeom>
            <a:ln w="762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Szövegdoboz 8">
              <a:extLst>
                <a:ext uri="{FF2B5EF4-FFF2-40B4-BE49-F238E27FC236}">
                  <a16:creationId xmlns:a16="http://schemas.microsoft.com/office/drawing/2014/main" id="{D2458C48-F6EC-1344-EAFE-9D143AE90F64}"/>
                </a:ext>
              </a:extLst>
            </p:cNvPr>
            <p:cNvSpPr txBox="1"/>
            <p:nvPr/>
          </p:nvSpPr>
          <p:spPr>
            <a:xfrm>
              <a:off x="382137" y="3086423"/>
              <a:ext cx="2789003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3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number of pizzas</a:t>
              </a:r>
            </a:p>
          </p:txBody>
        </p:sp>
        <p:cxnSp>
          <p:nvCxnSpPr>
            <p:cNvPr id="12" name="Egyenes összekötő nyíllal 5">
              <a:extLst>
                <a:ext uri="{FF2B5EF4-FFF2-40B4-BE49-F238E27FC236}">
                  <a16:creationId xmlns:a16="http://schemas.microsoft.com/office/drawing/2014/main" id="{3E8F0B9A-E92A-BB6A-5322-FBE0C625E207}"/>
                </a:ext>
              </a:extLst>
            </p:cNvPr>
            <p:cNvCxnSpPr>
              <a:cxnSpLocks/>
            </p:cNvCxnSpPr>
            <p:nvPr/>
          </p:nvCxnSpPr>
          <p:spPr>
            <a:xfrm>
              <a:off x="3171140" y="4759502"/>
              <a:ext cx="1080000" cy="0"/>
            </a:xfrm>
            <a:prstGeom prst="straightConnector1">
              <a:avLst/>
            </a:prstGeom>
            <a:ln w="762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Szövegdoboz 8">
              <a:extLst>
                <a:ext uri="{FF2B5EF4-FFF2-40B4-BE49-F238E27FC236}">
                  <a16:creationId xmlns:a16="http://schemas.microsoft.com/office/drawing/2014/main" id="{CFE6FD85-0E32-2EC9-50F8-7C9D9F2ABBA4}"/>
                </a:ext>
              </a:extLst>
            </p:cNvPr>
            <p:cNvSpPr txBox="1"/>
            <p:nvPr/>
          </p:nvSpPr>
          <p:spPr>
            <a:xfrm>
              <a:off x="545910" y="4416925"/>
              <a:ext cx="262523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3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diameter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55078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4094684-FEFD-FA34-D118-0EFB48CBA3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7153" y="1861948"/>
            <a:ext cx="8477694" cy="3134104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B1EBEE6C-415C-F83F-33F6-652315686E50}"/>
              </a:ext>
            </a:extLst>
          </p:cNvPr>
          <p:cNvGrpSpPr/>
          <p:nvPr/>
        </p:nvGrpSpPr>
        <p:grpSpPr>
          <a:xfrm>
            <a:off x="4285397" y="4845374"/>
            <a:ext cx="2928244" cy="1668390"/>
            <a:chOff x="4285397" y="4845374"/>
            <a:chExt cx="2928244" cy="1668390"/>
          </a:xfrm>
        </p:grpSpPr>
        <p:cxnSp>
          <p:nvCxnSpPr>
            <p:cNvPr id="6" name="Egyenes összekötő nyíllal 7">
              <a:extLst>
                <a:ext uri="{FF2B5EF4-FFF2-40B4-BE49-F238E27FC236}">
                  <a16:creationId xmlns:a16="http://schemas.microsoft.com/office/drawing/2014/main" id="{758FEC63-9D41-8A46-22E3-B9D2891EA8FD}"/>
                </a:ext>
              </a:extLst>
            </p:cNvPr>
            <p:cNvCxnSpPr>
              <a:cxnSpLocks/>
            </p:cNvCxnSpPr>
            <p:nvPr/>
          </p:nvCxnSpPr>
          <p:spPr>
            <a:xfrm>
              <a:off x="4285397" y="4845374"/>
              <a:ext cx="1228299" cy="1173289"/>
            </a:xfrm>
            <a:prstGeom prst="straightConnector1">
              <a:avLst/>
            </a:prstGeom>
            <a:ln w="76200">
              <a:solidFill>
                <a:srgbClr val="FF7B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Szövegdoboz 9">
              <a:extLst>
                <a:ext uri="{FF2B5EF4-FFF2-40B4-BE49-F238E27FC236}">
                  <a16:creationId xmlns:a16="http://schemas.microsoft.com/office/drawing/2014/main" id="{481EA494-DC27-4F66-BB9B-D50B7E1496DA}"/>
                </a:ext>
              </a:extLst>
            </p:cNvPr>
            <p:cNvSpPr txBox="1"/>
            <p:nvPr/>
          </p:nvSpPr>
          <p:spPr>
            <a:xfrm>
              <a:off x="5513696" y="5867433"/>
              <a:ext cx="169994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3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output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B7AD70F-EA80-2341-A1C2-39F03FBD28E3}"/>
              </a:ext>
            </a:extLst>
          </p:cNvPr>
          <p:cNvGrpSpPr/>
          <p:nvPr/>
        </p:nvGrpSpPr>
        <p:grpSpPr>
          <a:xfrm>
            <a:off x="7222923" y="231711"/>
            <a:ext cx="2162987" cy="1726993"/>
            <a:chOff x="7222923" y="231711"/>
            <a:chExt cx="2162987" cy="1726993"/>
          </a:xfrm>
        </p:grpSpPr>
        <p:cxnSp>
          <p:nvCxnSpPr>
            <p:cNvPr id="11" name="Egyenes összekötő nyíllal 7">
              <a:extLst>
                <a:ext uri="{FF2B5EF4-FFF2-40B4-BE49-F238E27FC236}">
                  <a16:creationId xmlns:a16="http://schemas.microsoft.com/office/drawing/2014/main" id="{EA1AE093-4EC9-02FD-BA7A-70AE1456C20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22923" y="893812"/>
              <a:ext cx="688413" cy="1064892"/>
            </a:xfrm>
            <a:prstGeom prst="straightConnector1">
              <a:avLst/>
            </a:prstGeom>
            <a:ln w="76200">
              <a:solidFill>
                <a:srgbClr val="FF7B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Szövegdoboz 9">
              <a:extLst>
                <a:ext uri="{FF2B5EF4-FFF2-40B4-BE49-F238E27FC236}">
                  <a16:creationId xmlns:a16="http://schemas.microsoft.com/office/drawing/2014/main" id="{DE9F8881-C346-1646-DD59-8947AAD5AF18}"/>
                </a:ext>
              </a:extLst>
            </p:cNvPr>
            <p:cNvSpPr txBox="1"/>
            <p:nvPr/>
          </p:nvSpPr>
          <p:spPr>
            <a:xfrm>
              <a:off x="7685965" y="231711"/>
              <a:ext cx="169994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3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input</a:t>
              </a:r>
            </a:p>
          </p:txBody>
        </p:sp>
        <p:cxnSp>
          <p:nvCxnSpPr>
            <p:cNvPr id="16" name="Egyenes összekötő nyíllal 7">
              <a:extLst>
                <a:ext uri="{FF2B5EF4-FFF2-40B4-BE49-F238E27FC236}">
                  <a16:creationId xmlns:a16="http://schemas.microsoft.com/office/drawing/2014/main" id="{42843804-140A-AE98-C493-B068860BEE8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898340" y="990567"/>
              <a:ext cx="173672" cy="947782"/>
            </a:xfrm>
            <a:prstGeom prst="straightConnector1">
              <a:avLst/>
            </a:prstGeom>
            <a:ln w="76200">
              <a:solidFill>
                <a:srgbClr val="FF7B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0F92A4D-F770-9D14-63C7-019A8544EC93}"/>
              </a:ext>
            </a:extLst>
          </p:cNvPr>
          <p:cNvGrpSpPr/>
          <p:nvPr/>
        </p:nvGrpSpPr>
        <p:grpSpPr>
          <a:xfrm>
            <a:off x="2329895" y="355440"/>
            <a:ext cx="3399890" cy="1657186"/>
            <a:chOff x="2329895" y="355440"/>
            <a:chExt cx="3399890" cy="1657186"/>
          </a:xfrm>
        </p:grpSpPr>
        <p:sp>
          <p:nvSpPr>
            <p:cNvPr id="18" name="Szövegdoboz 9">
              <a:extLst>
                <a:ext uri="{FF2B5EF4-FFF2-40B4-BE49-F238E27FC236}">
                  <a16:creationId xmlns:a16="http://schemas.microsoft.com/office/drawing/2014/main" id="{2A8064C5-7559-2610-0DA8-0C3F9A8C5343}"/>
                </a:ext>
              </a:extLst>
            </p:cNvPr>
            <p:cNvSpPr txBox="1"/>
            <p:nvPr/>
          </p:nvSpPr>
          <p:spPr>
            <a:xfrm>
              <a:off x="2329895" y="355440"/>
              <a:ext cx="339989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3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unique name</a:t>
              </a:r>
            </a:p>
          </p:txBody>
        </p:sp>
        <p:cxnSp>
          <p:nvCxnSpPr>
            <p:cNvPr id="19" name="Egyenes összekötő nyíllal 7">
              <a:extLst>
                <a:ext uri="{FF2B5EF4-FFF2-40B4-BE49-F238E27FC236}">
                  <a16:creationId xmlns:a16="http://schemas.microsoft.com/office/drawing/2014/main" id="{182E59E6-5418-21EF-8A57-2F9F9EC8DB3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035557" y="1016492"/>
              <a:ext cx="499680" cy="996134"/>
            </a:xfrm>
            <a:prstGeom prst="straightConnector1">
              <a:avLst/>
            </a:prstGeom>
            <a:ln w="76200">
              <a:solidFill>
                <a:srgbClr val="FF7B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93967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66C7D-0B48-35DB-A52D-B8A015EDA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practice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548C1D-3745-8D53-656F-D35D90F52C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582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ím 5">
            <a:extLst>
              <a:ext uri="{FF2B5EF4-FFF2-40B4-BE49-F238E27FC236}">
                <a16:creationId xmlns:a16="http://schemas.microsoft.com/office/drawing/2014/main" id="{EE733086-4239-468A-5E76-EF8957375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we learned today 1</a:t>
            </a:r>
          </a:p>
        </p:txBody>
      </p:sp>
      <p:sp>
        <p:nvSpPr>
          <p:cNvPr id="7" name="Tartalom helye 6">
            <a:extLst>
              <a:ext uri="{FF2B5EF4-FFF2-40B4-BE49-F238E27FC236}">
                <a16:creationId xmlns:a16="http://schemas.microsoft.com/office/drawing/2014/main" id="{46269E22-D833-1CE9-C2DA-29CE65CE50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introducing the pizza problem</a:t>
            </a:r>
          </a:p>
          <a:p>
            <a:r>
              <a:rPr lang="en-GB" dirty="0"/>
              <a:t>improving UX in programming</a:t>
            </a:r>
          </a:p>
          <a:p>
            <a:r>
              <a:rPr lang="en-GB" dirty="0"/>
              <a:t>using built-in libraries</a:t>
            </a:r>
          </a:p>
          <a:p>
            <a:r>
              <a:rPr lang="en-GB" dirty="0"/>
              <a:t>functions</a:t>
            </a:r>
          </a:p>
        </p:txBody>
      </p:sp>
    </p:spTree>
    <p:extLst>
      <p:ext uri="{BB962C8B-B14F-4D97-AF65-F5344CB8AC3E}">
        <p14:creationId xmlns:p14="http://schemas.microsoft.com/office/powerpoint/2010/main" val="3712918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ím 5">
            <a:extLst>
              <a:ext uri="{FF2B5EF4-FFF2-40B4-BE49-F238E27FC236}">
                <a16:creationId xmlns:a16="http://schemas.microsoft.com/office/drawing/2014/main" id="{EE733086-4239-468A-5E76-EF8957375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next time</a:t>
            </a:r>
          </a:p>
        </p:txBody>
      </p:sp>
      <p:sp>
        <p:nvSpPr>
          <p:cNvPr id="7" name="Tartalom helye 6">
            <a:extLst>
              <a:ext uri="{FF2B5EF4-FFF2-40B4-BE49-F238E27FC236}">
                <a16:creationId xmlns:a16="http://schemas.microsoft.com/office/drawing/2014/main" id="{46269E22-D833-1CE9-C2DA-29CE65CE50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logic</a:t>
            </a:r>
          </a:p>
          <a:p>
            <a:r>
              <a:rPr lang="en-GB" dirty="0"/>
              <a:t>flowcharts</a:t>
            </a:r>
          </a:p>
          <a:p>
            <a:r>
              <a:rPr lang="en-GB" dirty="0"/>
              <a:t>conditionals (decision-making)</a:t>
            </a:r>
          </a:p>
          <a:p>
            <a:r>
              <a:rPr lang="en-GB" dirty="0"/>
              <a:t>RNG</a:t>
            </a:r>
          </a:p>
          <a:p>
            <a:r>
              <a:rPr lang="en-GB" dirty="0"/>
              <a:t>… and much more! 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74467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4A171F-98A3-F31A-AA5B-ED28B38E2D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decimal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00C077-DDCA-FA5B-6E06-3AC1171FCB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(also called base-10)</a:t>
            </a:r>
          </a:p>
        </p:txBody>
      </p:sp>
    </p:spTree>
    <p:extLst>
      <p:ext uri="{BB962C8B-B14F-4D97-AF65-F5344CB8AC3E}">
        <p14:creationId xmlns:p14="http://schemas.microsoft.com/office/powerpoint/2010/main" val="1103348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1BE5583-5391-2E5C-76C7-B8B9CFED1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Sources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52FF9E3B-EFE7-6A55-3ED2-7249A72958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1800" dirty="0"/>
              <a:t>Neumann </a:t>
            </a:r>
            <a:r>
              <a:rPr lang="en-GB" sz="1800" dirty="0" err="1"/>
              <a:t>János</a:t>
            </a:r>
            <a:r>
              <a:rPr lang="en-GB" sz="1800" dirty="0"/>
              <a:t>: </a:t>
            </a:r>
            <a:r>
              <a:rPr lang="en-GB" sz="1800" dirty="0">
                <a:hlinkClick r:id="rId3"/>
              </a:rPr>
              <a:t>https://hu.wikipedia.org/wiki/Neumann_J%C3%A1nos#/media/F%C3%A1jl:JohnvonNeumann-LosAlamos.jpg</a:t>
            </a:r>
            <a:r>
              <a:rPr lang="en-GB" sz="1800" dirty="0"/>
              <a:t>. Downloaded on 13 April.</a:t>
            </a:r>
          </a:p>
          <a:p>
            <a:r>
              <a:rPr lang="en-GB" sz="1800" dirty="0"/>
              <a:t>Ross from friends GIF: </a:t>
            </a:r>
            <a:r>
              <a:rPr lang="en-GB" sz="1800" dirty="0">
                <a:hlinkClick r:id="rId4"/>
              </a:rPr>
              <a:t>https://i.giphy.com/media/S6qkS0ETvel6EZat45/giphy.gif</a:t>
            </a:r>
            <a:r>
              <a:rPr lang="en-GB" sz="1800" dirty="0"/>
              <a:t>. Downloaded on 13 April.</a:t>
            </a:r>
          </a:p>
          <a:p>
            <a:r>
              <a:rPr lang="en-GB" sz="1800" dirty="0"/>
              <a:t>Light bulb: </a:t>
            </a:r>
            <a:r>
              <a:rPr lang="en-GB" sz="1800" dirty="0">
                <a:hlinkClick r:id="rId5"/>
              </a:rPr>
              <a:t>https://pixabay.com/vectors/light-bulb-electric-electric-bulb-146595/</a:t>
            </a:r>
            <a:r>
              <a:rPr lang="en-GB" sz="1800" dirty="0"/>
              <a:t>. Downloaded on 13 April.</a:t>
            </a:r>
          </a:p>
          <a:p>
            <a:r>
              <a:rPr lang="en-GB" sz="1800" dirty="0"/>
              <a:t>Mind blown GIF: </a:t>
            </a:r>
            <a:r>
              <a:rPr lang="en-GB" sz="1800" dirty="0">
                <a:hlinkClick r:id="rId6"/>
              </a:rPr>
              <a:t>https://i.giphy.com/media/lXu72d4iKwqek/giphy.gif</a:t>
            </a:r>
            <a:r>
              <a:rPr lang="en-GB" sz="1800" dirty="0"/>
              <a:t>. Downloaded on 13 April.</a:t>
            </a:r>
          </a:p>
          <a:p>
            <a:r>
              <a:rPr lang="en-GB" sz="1800" dirty="0"/>
              <a:t>Phone: </a:t>
            </a:r>
            <a:r>
              <a:rPr lang="en-GB" sz="1800" dirty="0">
                <a:hlinkClick r:id="rId7"/>
              </a:rPr>
              <a:t>https://pixabay.com/photos/iphone-hand-screen-smartphone-apps-410311/?download</a:t>
            </a:r>
            <a:r>
              <a:rPr lang="en-GB" sz="1800" dirty="0"/>
              <a:t>. Downloaded on 13 April.</a:t>
            </a:r>
          </a:p>
        </p:txBody>
      </p:sp>
    </p:spTree>
    <p:extLst>
      <p:ext uri="{BB962C8B-B14F-4D97-AF65-F5344CB8AC3E}">
        <p14:creationId xmlns:p14="http://schemas.microsoft.com/office/powerpoint/2010/main" val="287527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1BE5583-5391-2E5C-76C7-B8B9CFED1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Sources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52FF9E3B-EFE7-6A55-3ED2-7249A72958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1800" dirty="0"/>
              <a:t>Pizza: </a:t>
            </a:r>
            <a:r>
              <a:rPr lang="en-GB" sz="1800" dirty="0">
                <a:hlinkClick r:id="rId3"/>
              </a:rPr>
              <a:t>https://pixabay.com/vectors/pizza-food-clipart-icon-pepperoni-7503664/</a:t>
            </a:r>
            <a:r>
              <a:rPr lang="en-GB" sz="1800" dirty="0"/>
              <a:t>. Downloaded on 13 April.</a:t>
            </a:r>
          </a:p>
        </p:txBody>
      </p:sp>
    </p:spTree>
    <p:extLst>
      <p:ext uri="{BB962C8B-B14F-4D97-AF65-F5344CB8AC3E}">
        <p14:creationId xmlns:p14="http://schemas.microsoft.com/office/powerpoint/2010/main" val="4026008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4A5F0-EB75-7135-6E12-21D5C8CACD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digits: 0–9</a:t>
            </a:r>
            <a:br>
              <a:rPr lang="en-GB" dirty="0"/>
            </a:br>
            <a:r>
              <a:rPr lang="en-GB" dirty="0"/>
              <a:t>base number: 10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6DC0B9-299C-119C-5F85-64AF05D5D0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60581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2D605-5CBF-C861-660B-7058ECDAC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1873.64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2DE284F4-33ED-E7AD-4895-E580A994E7A3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31850" y="4589463"/>
                <a:ext cx="10515600" cy="757237"/>
              </a:xfr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+8</m:t>
                      </m:r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+7</m:t>
                      </m:r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+3</m:t>
                      </m:r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2DE284F4-33ED-E7AD-4895-E580A994E7A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31850" y="4589463"/>
                <a:ext cx="10515600" cy="757237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BC34270E-B3B6-51C3-56B0-8EAC44EFDFDC}"/>
              </a:ext>
            </a:extLst>
          </p:cNvPr>
          <p:cNvSpPr txBox="1"/>
          <p:nvPr/>
        </p:nvSpPr>
        <p:spPr>
          <a:xfrm>
            <a:off x="5894917" y="2158999"/>
            <a:ext cx="6582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  <a:r>
              <a:rPr lang="en-GB" sz="2400" baseline="300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ADDC0F-99FB-FFCD-4CEC-E3586B5C74F7}"/>
              </a:ext>
            </a:extLst>
          </p:cNvPr>
          <p:cNvSpPr txBox="1"/>
          <p:nvPr/>
        </p:nvSpPr>
        <p:spPr>
          <a:xfrm>
            <a:off x="5365751" y="2167465"/>
            <a:ext cx="6582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  <a:r>
              <a:rPr lang="en-GB" sz="2400" baseline="300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EE7F4C-9B28-5EF4-DAFA-6B9F9ED38C74}"/>
              </a:ext>
            </a:extLst>
          </p:cNvPr>
          <p:cNvSpPr txBox="1"/>
          <p:nvPr/>
        </p:nvSpPr>
        <p:spPr>
          <a:xfrm>
            <a:off x="4836584" y="2158999"/>
            <a:ext cx="6582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  <a:r>
              <a:rPr lang="en-GB" sz="2400" baseline="300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682E9F-1CC6-6751-FCFE-E6911398B8F0}"/>
              </a:ext>
            </a:extLst>
          </p:cNvPr>
          <p:cNvSpPr txBox="1"/>
          <p:nvPr/>
        </p:nvSpPr>
        <p:spPr>
          <a:xfrm>
            <a:off x="4312711" y="2167465"/>
            <a:ext cx="6582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  <a:r>
              <a:rPr lang="en-GB" sz="2400" baseline="300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065C7E-315E-A43F-0B66-37A5478993B2}"/>
              </a:ext>
            </a:extLst>
          </p:cNvPr>
          <p:cNvSpPr txBox="1"/>
          <p:nvPr/>
        </p:nvSpPr>
        <p:spPr>
          <a:xfrm>
            <a:off x="6553200" y="2158999"/>
            <a:ext cx="8858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  <a:r>
              <a:rPr lang="en-GB" sz="2400" baseline="300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F5FB74-F24A-68CA-CA63-A50C667DA984}"/>
              </a:ext>
            </a:extLst>
          </p:cNvPr>
          <p:cNvSpPr txBox="1"/>
          <p:nvPr/>
        </p:nvSpPr>
        <p:spPr>
          <a:xfrm>
            <a:off x="7130523" y="2158999"/>
            <a:ext cx="8858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  <a:r>
              <a:rPr lang="en-GB" sz="2400" baseline="300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 Placeholder 2">
                <a:extLst>
                  <a:ext uri="{FF2B5EF4-FFF2-40B4-BE49-F238E27FC236}">
                    <a16:creationId xmlns:a16="http://schemas.microsoft.com/office/drawing/2014/main" id="{61D02EF5-4966-A597-DE50-FCFC59A8999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1850" y="5373688"/>
                <a:ext cx="10515600" cy="75723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4000" kern="1200">
                    <a:solidFill>
                      <a:schemeClr val="tx1">
                        <a:tint val="7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>
                        <a:tint val="7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 1000+800+70+3=1873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0" name="Text Placeholder 2">
                <a:extLst>
                  <a:ext uri="{FF2B5EF4-FFF2-40B4-BE49-F238E27FC236}">
                    <a16:creationId xmlns:a16="http://schemas.microsoft.com/office/drawing/2014/main" id="{61D02EF5-4966-A597-DE50-FCFC59A899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850" y="5373688"/>
                <a:ext cx="10515600" cy="75723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Group 21">
            <a:extLst>
              <a:ext uri="{FF2B5EF4-FFF2-40B4-BE49-F238E27FC236}">
                <a16:creationId xmlns:a16="http://schemas.microsoft.com/office/drawing/2014/main" id="{4D5A514C-2959-381B-779F-4CA4828C1AAE}"/>
              </a:ext>
            </a:extLst>
          </p:cNvPr>
          <p:cNvGrpSpPr/>
          <p:nvPr/>
        </p:nvGrpSpPr>
        <p:grpSpPr>
          <a:xfrm>
            <a:off x="4389967" y="1251953"/>
            <a:ext cx="2044700" cy="707886"/>
            <a:chOff x="4389967" y="1251953"/>
            <a:chExt cx="2044700" cy="707886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101E8789-BAAE-C572-6B41-04DC00E2464B}"/>
                </a:ext>
              </a:extLst>
            </p:cNvPr>
            <p:cNvCxnSpPr/>
            <p:nvPr/>
          </p:nvCxnSpPr>
          <p:spPr>
            <a:xfrm flipH="1">
              <a:off x="4389967" y="1912938"/>
              <a:ext cx="2044700" cy="0"/>
            </a:xfrm>
            <a:prstGeom prst="straightConnector1">
              <a:avLst/>
            </a:prstGeom>
            <a:ln w="76200">
              <a:solidFill>
                <a:srgbClr val="FF7B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0D02CC6-38FD-A1ED-F1F5-470A2940FF3E}"/>
                </a:ext>
              </a:extLst>
            </p:cNvPr>
            <p:cNvSpPr txBox="1"/>
            <p:nvPr/>
          </p:nvSpPr>
          <p:spPr>
            <a:xfrm>
              <a:off x="5110692" y="1251953"/>
              <a:ext cx="65828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000" dirty="0">
                  <a:solidFill>
                    <a:srgbClr val="FFC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+</a:t>
              </a:r>
              <a:endParaRPr lang="en-GB" sz="4000" baseline="300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AABA76B-B292-39C3-EAB5-519312B3845F}"/>
              </a:ext>
            </a:extLst>
          </p:cNvPr>
          <p:cNvGrpSpPr/>
          <p:nvPr/>
        </p:nvGrpSpPr>
        <p:grpSpPr>
          <a:xfrm>
            <a:off x="6817784" y="1126903"/>
            <a:ext cx="1080000" cy="786035"/>
            <a:chOff x="6817784" y="1126903"/>
            <a:chExt cx="1080000" cy="786035"/>
          </a:xfrm>
        </p:grpSpPr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6CE34395-909F-E529-DD18-A27A2252D09C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6817784" y="1912938"/>
              <a:ext cx="1080000" cy="0"/>
            </a:xfrm>
            <a:prstGeom prst="straightConnector1">
              <a:avLst/>
            </a:prstGeom>
            <a:ln w="76200">
              <a:solidFill>
                <a:srgbClr val="FF7B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F2B8345-1C6D-8314-5951-82105ABEB0C0}"/>
                </a:ext>
              </a:extLst>
            </p:cNvPr>
            <p:cNvSpPr txBox="1"/>
            <p:nvPr/>
          </p:nvSpPr>
          <p:spPr>
            <a:xfrm>
              <a:off x="6996112" y="1126903"/>
              <a:ext cx="65828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000" dirty="0">
                  <a:solidFill>
                    <a:srgbClr val="FFC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</a:t>
              </a:r>
              <a:endParaRPr lang="en-GB" sz="4000" baseline="300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95882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  <p:bldP spid="5" grpId="0"/>
      <p:bldP spid="6" grpId="0"/>
      <p:bldP spid="7" grpId="0"/>
      <p:bldP spid="8" grpId="0"/>
      <p:bldP spid="9" grpId="0"/>
      <p:bldP spid="10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sitting in a chair&#10;&#10;Description automatically generated with medium confidence">
            <a:extLst>
              <a:ext uri="{FF2B5EF4-FFF2-40B4-BE49-F238E27FC236}">
                <a16:creationId xmlns:a16="http://schemas.microsoft.com/office/drawing/2014/main" id="{8B7E32B4-F808-370B-210C-BB280560F4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7122" y="13268"/>
            <a:ext cx="8197756" cy="6831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98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24DFF0-E0D7-BC50-D51B-3E420BA93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binary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D8F9B2-EF49-966A-8D2B-7F9D90AF41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also called base-2</a:t>
            </a:r>
          </a:p>
        </p:txBody>
      </p:sp>
    </p:spTree>
    <p:extLst>
      <p:ext uri="{BB962C8B-B14F-4D97-AF65-F5344CB8AC3E}">
        <p14:creationId xmlns:p14="http://schemas.microsoft.com/office/powerpoint/2010/main" val="4006851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756</TotalTime>
  <Words>906</Words>
  <Application>Microsoft Office PowerPoint</Application>
  <PresentationFormat>Widescreen</PresentationFormat>
  <Paragraphs>227</Paragraphs>
  <Slides>51</Slides>
  <Notes>51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8" baseType="lpstr">
      <vt:lpstr>Apple Color Emoji</vt:lpstr>
      <vt:lpstr>Arial</vt:lpstr>
      <vt:lpstr>Biome</vt:lpstr>
      <vt:lpstr>Calibri</vt:lpstr>
      <vt:lpstr>Cambria Math</vt:lpstr>
      <vt:lpstr>Consolas</vt:lpstr>
      <vt:lpstr>Office-téma</vt:lpstr>
      <vt:lpstr>Python 101</vt:lpstr>
      <vt:lpstr>last time</vt:lpstr>
      <vt:lpstr>computer science</vt:lpstr>
      <vt:lpstr>numeral systems</vt:lpstr>
      <vt:lpstr>decimal</vt:lpstr>
      <vt:lpstr>digits: 0–9 base number: 10</vt:lpstr>
      <vt:lpstr>1873.64</vt:lpstr>
      <vt:lpstr>PowerPoint Presentation</vt:lpstr>
      <vt:lpstr>binary</vt:lpstr>
      <vt:lpstr>digits: 0–1 base number: 2</vt:lpstr>
      <vt:lpstr>PowerPoint Presentation</vt:lpstr>
      <vt:lpstr>1101.00</vt:lpstr>
      <vt:lpstr>10110</vt:lpstr>
      <vt:lpstr>computer science</vt:lpstr>
      <vt:lpstr>PowerPoint Presentation</vt:lpstr>
      <vt:lpstr>binary</vt:lpstr>
      <vt:lpstr>using binary</vt:lpstr>
      <vt:lpstr>spicy fun fact #1🌶️</vt:lpstr>
      <vt:lpstr>images</vt:lpstr>
      <vt:lpstr>terms</vt:lpstr>
      <vt:lpstr>PowerPoint Presentation</vt:lpstr>
      <vt:lpstr>bitmap</vt:lpstr>
      <vt:lpstr>PowerPoint Presentation</vt:lpstr>
      <vt:lpstr>0000 0000 1111 1111</vt:lpstr>
      <vt:lpstr>4K resolution image</vt:lpstr>
      <vt:lpstr>8 294 400 pixels</vt:lpstr>
      <vt:lpstr>199 065 600</vt:lpstr>
      <vt:lpstr>PowerPoint Presentation</vt:lpstr>
      <vt:lpstr>time to code</vt:lpstr>
      <vt:lpstr>PowerPoint Presentation</vt:lpstr>
      <vt:lpstr>PowerPoint Presentation</vt:lpstr>
      <vt:lpstr>PowerPoint Presentation</vt:lpstr>
      <vt:lpstr>print(10, "apples")</vt:lpstr>
      <vt:lpstr>modules</vt:lpstr>
      <vt:lpstr>PowerPoint Presentation</vt:lpstr>
      <vt:lpstr>import math</vt:lpstr>
      <vt:lpstr>math.pi</vt:lpstr>
      <vt:lpstr>improving the code</vt:lpstr>
      <vt:lpstr>PowerPoint Presentation</vt:lpstr>
      <vt:lpstr>DRY principle</vt:lpstr>
      <vt:lpstr>PowerPoint Presentation</vt:lpstr>
      <vt:lpstr>conveyor belt: preparation</vt:lpstr>
      <vt:lpstr>conveyor belt: execution</vt:lpstr>
      <vt:lpstr>PowerPoint Presentation</vt:lpstr>
      <vt:lpstr>PowerPoint Presentation</vt:lpstr>
      <vt:lpstr>PowerPoint Presentation</vt:lpstr>
      <vt:lpstr>practice</vt:lpstr>
      <vt:lpstr>what we learned today 1</vt:lpstr>
      <vt:lpstr>next time</vt:lpstr>
      <vt:lpstr>Sources</vt:lpstr>
      <vt:lpstr>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PowerPoint-bemutató</dc:title>
  <dc:creator>Ádám Gulácsi</dc:creator>
  <cp:lastModifiedBy>Ádám Gulácsi</cp:lastModifiedBy>
  <cp:revision>127</cp:revision>
  <cp:lastPrinted>2023-04-13T09:48:17Z</cp:lastPrinted>
  <dcterms:created xsi:type="dcterms:W3CDTF">2019-02-20T13:04:36Z</dcterms:created>
  <dcterms:modified xsi:type="dcterms:W3CDTF">2023-04-14T05:54:43Z</dcterms:modified>
</cp:coreProperties>
</file>